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6A15-6E39-4FFA-B5DC-89EB633E6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1371600"/>
            <a:ext cx="8127574" cy="273644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69311-3201-45EC-B973-82EC27DA5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299358"/>
            <a:ext cx="8127574" cy="1187042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AE4B9-EDEF-4A2C-B464-332C5C62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C951-4861-4549-8E72-CEECA89E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E1401-5637-41BC-AC21-89105645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38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D0E6-AD36-493C-9DC3-5ACC2059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B8558-FA83-4F6C-A6D1-2DF9D3F74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38299" y="2057399"/>
            <a:ext cx="8915401" cy="41148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DE619-0CC6-4480-ABDE-277D36BD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91E6-BE35-4ECA-8AD1-E8EC09B8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94606-B928-42D6-85CC-9576F60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F18D8A-5002-491C-922A-E9624E2DB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882C6-2BE9-4E25-B8BB-A2346A2B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EFF9-B3BC-4C07-BF6C-2E3C91B5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F4CF6-CDF1-4AFD-8319-71FD4FED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1A026-57F4-47F7-B4F0-E0D48E01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5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3747-9ADB-4FCC-89CE-6E84D134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EC9C6-5D7D-4249-8820-D4C99D0A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35F7-46A1-40A9-ACD7-C4923992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5637-B780-4999-A87D-0039BC5A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777F-E471-4CC5-B27B-137CB061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1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CB1D-064E-46DE-B533-7CDA331E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748406"/>
            <a:ext cx="8115300" cy="273799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222C0-D002-4A94-BAFF-FD1A1CCA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1371600"/>
            <a:ext cx="8115300" cy="133327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E7D7E-EC9F-4AA5-A559-EF556C6A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7A8EE-88C1-400C-A23F-656DC76B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245A4-F9C6-44E9-929F-78C657C8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73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F34F-B65E-4FA0-87E8-8890F482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9382348" cy="1371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25A67-10CA-4531-93E1-39892C087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8297" y="2057400"/>
            <a:ext cx="4553103" cy="41250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BE36-0CAF-4D92-9AC2-9249276B9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2057400"/>
            <a:ext cx="4543647" cy="412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36479-3B04-43BD-9B59-DBF6CA2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D4449-57DB-41D2-B49E-694E7C13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0CC2C-E50B-47D2-B62F-D5C4C9CD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1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530B-D0F2-4FC4-A10F-1E54EF82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755118"/>
            <a:ext cx="9378304" cy="12227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8865C-9D06-4FA3-BA3D-7187BB41B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6570-8F97-4B7E-A805-96925AC4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8300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7EF54-F63F-4730-99EE-0E472578F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7213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8453E-B012-4889-9F49-E1351532A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7213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9FC47A-8514-4C98-B1BE-FF6CC666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4301A-D375-4163-9488-27A9CDC6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6105-4A37-4D4B-9BE8-715FB732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1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007F-6649-4D23-8869-C1CC29D0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B85A1-41F9-4BC1-9C40-3E5D5C04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23774-EAA9-47ED-87EF-EE2B29A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26550-DD4D-45E2-8916-8314C5D0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9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5FACD-1A4D-49F3-8EA8-21B5C1A6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FD9DD-0E4E-4C36-AF85-B3EAD7FE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6F4C8-14FA-4405-85EE-ABF53FB0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79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7C28-5DEE-493D-ABAD-38E4F2D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621" y="1085481"/>
            <a:ext cx="365118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E79C5-E567-4F12-96B8-8BBEAE3D8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1132676"/>
            <a:ext cx="5289480" cy="4728374"/>
          </a:xfrm>
        </p:spPr>
        <p:txBody>
          <a:bodyPr/>
          <a:lstStyle>
            <a:lvl1pPr>
              <a:lnSpc>
                <a:spcPct val="110000"/>
              </a:lnSpc>
              <a:defRPr sz="3200"/>
            </a:lvl1pPr>
            <a:lvl2pPr>
              <a:lnSpc>
                <a:spcPct val="110000"/>
              </a:lnSpc>
              <a:defRPr sz="2800"/>
            </a:lvl2pPr>
            <a:lvl3pPr>
              <a:lnSpc>
                <a:spcPct val="110000"/>
              </a:lnSpc>
              <a:defRPr sz="24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3DF7F-0B5C-40CE-A65F-779FA7EFB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5621" y="2748406"/>
            <a:ext cx="365118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2248C-1826-4833-9592-383B5873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219DC-2646-42AD-897A-EB765DCB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238D7-4EEA-475B-B1CA-C44B89BE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64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65BE-C907-4660-A586-71C6A1D1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085481"/>
            <a:ext cx="365760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C8A9-67DF-419C-B2FC-3A879CCEF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6900" y="1061885"/>
            <a:ext cx="5331069" cy="4775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A94A1-3058-402A-9C3F-2F210D91D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2748406"/>
            <a:ext cx="365760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3CA50-C8D8-4F83-B2F6-BCE82586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5BE3-7B02-4281-BD90-C1FAAF63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E256D-ACD5-438F-BA6F-605E5260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1A689-589E-4A73-9313-EF44F7E4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B11B8-9E77-4144-B9C1-FD164D9A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57400"/>
            <a:ext cx="8915402" cy="4137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E4CC-CF79-4C8D-9E5F-1BB517435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1001475" y="1517536"/>
            <a:ext cx="28011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B6D41BCC-AD73-4203-A5A6-E62EB28B0FE6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9449-05F6-4BC7-95DF-F04E1F161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18764" y="4237870"/>
            <a:ext cx="3344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17FE5-2D1F-4ECC-9460-08145C3BB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8877" y="6319138"/>
            <a:ext cx="71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8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47" r:id="rId6"/>
    <p:sldLayoutId id="2147483843" r:id="rId7"/>
    <p:sldLayoutId id="2147483844" r:id="rId8"/>
    <p:sldLayoutId id="2147483845" r:id="rId9"/>
    <p:sldLayoutId id="2147483846" r:id="rId10"/>
    <p:sldLayoutId id="214748384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745486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epngimg.com/png/1955-grape-png-image-download-picture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pexels.com/photo/grapes-vineyard-vine-purple-grapes-45209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158411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BE229233-9672-4675-99B7-6CBCEF1CD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nches of grapes on a vine&#10;&#10;Description automatically generated">
            <a:extLst>
              <a:ext uri="{FF2B5EF4-FFF2-40B4-BE49-F238E27FC236}">
                <a16:creationId xmlns:a16="http://schemas.microsoft.com/office/drawing/2014/main" id="{8DA0A9B7-50CD-F6A8-3365-D17C8ED9E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650" r="6600"/>
          <a:stretch/>
        </p:blipFill>
        <p:spPr>
          <a:xfrm>
            <a:off x="20" y="-2"/>
            <a:ext cx="8115280" cy="685800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C5FF010-B53C-46BE-BEEF-AF926A00F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8500" y="2057400"/>
            <a:ext cx="4876800" cy="274320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509AD9C-1F43-4138-A72B-8CA988EDD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300" y="2057400"/>
            <a:ext cx="3276600" cy="274320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B2C0B-04E8-6317-0D60-0F668E6C4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4733" y="2502489"/>
            <a:ext cx="3874417" cy="1853023"/>
          </a:xfrm>
        </p:spPr>
        <p:txBody>
          <a:bodyPr anchor="ctr">
            <a:normAutofit/>
          </a:bodyPr>
          <a:lstStyle/>
          <a:p>
            <a:r>
              <a:rPr lang="en-US" sz="3600" dirty="0"/>
              <a:t>The Tales of Two Vineyards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3B6B7-19F6-0D4B-D9D6-13F316F77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5843" y="2502489"/>
            <a:ext cx="2601798" cy="185302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Isaiah 5:1-7 John 15:1-10</a:t>
            </a:r>
          </a:p>
        </p:txBody>
      </p:sp>
    </p:spTree>
    <p:extLst>
      <p:ext uri="{BB962C8B-B14F-4D97-AF65-F5344CB8AC3E}">
        <p14:creationId xmlns:p14="http://schemas.microsoft.com/office/powerpoint/2010/main" val="37862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unches of grapes on a vine&#10;&#10;Description automatically generated">
            <a:extLst>
              <a:ext uri="{FF2B5EF4-FFF2-40B4-BE49-F238E27FC236}">
                <a16:creationId xmlns:a16="http://schemas.microsoft.com/office/drawing/2014/main" id="{656B27FF-216D-873C-9767-2C07362800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4731" r="41626"/>
          <a:stretch/>
        </p:blipFill>
        <p:spPr>
          <a:xfrm>
            <a:off x="0" y="0"/>
            <a:ext cx="2432115" cy="6858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EFB5CE-9EEC-8521-F7FC-904814598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896" y="1093249"/>
            <a:ext cx="8809071" cy="4750520"/>
          </a:xfrm>
        </p:spPr>
        <p:txBody>
          <a:bodyPr>
            <a:normAutofit lnSpcReduction="10000"/>
          </a:bodyPr>
          <a:lstStyle/>
          <a:p>
            <a:pPr>
              <a:spcBef>
                <a:spcPts val="2400"/>
              </a:spcBef>
              <a:buSzPct val="125000"/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en-US" sz="3000" dirty="0"/>
              <a:t> </a:t>
            </a:r>
            <a:r>
              <a:rPr lang="en-US" sz="3000" dirty="0">
                <a:latin typeface="Arial Nova Cond" panose="020B0506020202020204" pitchFamily="34" charset="0"/>
              </a:rPr>
              <a:t>Sung for the beloved about his vineyard – 5:1</a:t>
            </a:r>
          </a:p>
          <a:p>
            <a:pPr>
              <a:spcBef>
                <a:spcPts val="2400"/>
              </a:spcBef>
              <a:buSzPct val="125000"/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en-US" sz="3000" dirty="0">
                <a:latin typeface="Arial Nova Cond" panose="020B0506020202020204" pitchFamily="34" charset="0"/>
              </a:rPr>
              <a:t> The beloved created it for good grapes, but received worthless ones – 5:2</a:t>
            </a:r>
          </a:p>
          <a:p>
            <a:pPr>
              <a:spcBef>
                <a:spcPts val="2400"/>
              </a:spcBef>
              <a:buSzPct val="125000"/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en-US" sz="3000" dirty="0">
                <a:latin typeface="Arial Nova Cond" panose="020B0506020202020204" pitchFamily="34" charset="0"/>
              </a:rPr>
              <a:t> A call for judgment between the beloved and his vineyard – 5:3-4</a:t>
            </a:r>
          </a:p>
          <a:p>
            <a:pPr>
              <a:spcBef>
                <a:spcPts val="2400"/>
              </a:spcBef>
              <a:buSzPct val="125000"/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en-US" sz="3000" dirty="0">
                <a:latin typeface="Arial Nova Cond" panose="020B0506020202020204" pitchFamily="34" charset="0"/>
              </a:rPr>
              <a:t> The beloved, the </a:t>
            </a:r>
            <a:r>
              <a:rPr lang="en-US" sz="3000" b="1" dirty="0">
                <a:latin typeface="Arial Nova Cond" panose="020B0506020202020204" pitchFamily="34" charset="0"/>
              </a:rPr>
              <a:t>Lord</a:t>
            </a:r>
            <a:r>
              <a:rPr lang="en-US" sz="3000" dirty="0">
                <a:latin typeface="Arial Nova Cond" panose="020B0506020202020204" pitchFamily="34" charset="0"/>
              </a:rPr>
              <a:t>, passes judgment on his vineyard and plant, </a:t>
            </a:r>
            <a:r>
              <a:rPr lang="en-US" sz="3000" b="1" dirty="0">
                <a:latin typeface="Arial Nova Cond" panose="020B0506020202020204" pitchFamily="34" charset="0"/>
              </a:rPr>
              <a:t>Israel</a:t>
            </a:r>
            <a:r>
              <a:rPr lang="en-US" sz="3000" dirty="0">
                <a:latin typeface="Arial Nova Cond" panose="020B0506020202020204" pitchFamily="34" charset="0"/>
              </a:rPr>
              <a:t> and </a:t>
            </a:r>
            <a:r>
              <a:rPr lang="en-US" sz="3000" b="1" dirty="0">
                <a:latin typeface="Arial Nova Cond" panose="020B0506020202020204" pitchFamily="34" charset="0"/>
              </a:rPr>
              <a:t>Judah</a:t>
            </a:r>
            <a:r>
              <a:rPr lang="en-US" sz="3000" dirty="0">
                <a:latin typeface="Arial Nova Cond" panose="020B0506020202020204" pitchFamily="34" charset="0"/>
              </a:rPr>
              <a:t> – 5:5-7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EFE01F6-62E5-E4E2-5659-E12DC2B2CDD4}"/>
              </a:ext>
            </a:extLst>
          </p:cNvPr>
          <p:cNvSpPr txBox="1">
            <a:spLocks/>
          </p:cNvSpPr>
          <p:nvPr/>
        </p:nvSpPr>
        <p:spPr>
          <a:xfrm>
            <a:off x="205424" y="742360"/>
            <a:ext cx="1972167" cy="5452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A Vineyard Song of Hope and Loss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Isaiah 5:1-7</a:t>
            </a:r>
          </a:p>
        </p:txBody>
      </p:sp>
    </p:spTree>
    <p:extLst>
      <p:ext uri="{BB962C8B-B14F-4D97-AF65-F5344CB8AC3E}">
        <p14:creationId xmlns:p14="http://schemas.microsoft.com/office/powerpoint/2010/main" val="405900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D496F58-731B-4833-93F9-53192FC21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5B3A3C-971D-4F24-9512-C9E4590CA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300" y="-5040"/>
            <a:ext cx="4076700" cy="6863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050688-92DD-CC79-0476-676DDD3FB927}"/>
              </a:ext>
            </a:extLst>
          </p:cNvPr>
          <p:cNvSpPr/>
          <p:nvPr/>
        </p:nvSpPr>
        <p:spPr>
          <a:xfrm>
            <a:off x="0" y="-5040"/>
            <a:ext cx="9341224" cy="6863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BD2B90-7E5C-8442-0EF8-A066C3477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412376"/>
            <a:ext cx="8570258" cy="5988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 Nova Cond" panose="020B0506020202020204" pitchFamily="34" charset="0"/>
              </a:rPr>
              <a:t>Jesus is the vine and the Father the vinedresser – 15:1; Jn. 3:16; Rom. 5:8</a:t>
            </a:r>
          </a:p>
          <a:p>
            <a:r>
              <a:rPr lang="en-US" sz="3000" dirty="0">
                <a:solidFill>
                  <a:schemeClr val="bg1"/>
                </a:solidFill>
                <a:latin typeface="Arial Nova Cond" panose="020B0506020202020204" pitchFamily="34" charset="0"/>
              </a:rPr>
              <a:t>The vinedresser removes and prunes the branches – 15:2-3</a:t>
            </a:r>
          </a:p>
          <a:p>
            <a:r>
              <a:rPr lang="en-US" sz="3000" dirty="0">
                <a:solidFill>
                  <a:schemeClr val="bg1"/>
                </a:solidFill>
                <a:latin typeface="Arial Nova Cond" panose="020B0506020202020204" pitchFamily="34" charset="0"/>
              </a:rPr>
              <a:t>Branches must abide in the vine – 15:4-6, 2, 10; 14:23; Heb. 5:8-9</a:t>
            </a:r>
          </a:p>
          <a:p>
            <a:r>
              <a:rPr lang="en-US" sz="3000" dirty="0">
                <a:solidFill>
                  <a:schemeClr val="bg1"/>
                </a:solidFill>
                <a:latin typeface="Arial Nova Cond" panose="020B0506020202020204" pitchFamily="34" charset="0"/>
              </a:rPr>
              <a:t>What fruit must we bear? – Eph. 5:8-10; Rom. 1:13-14; Mt. 28:18-20; Gal. 2:20</a:t>
            </a:r>
          </a:p>
        </p:txBody>
      </p:sp>
      <p:pic>
        <p:nvPicPr>
          <p:cNvPr id="3" name="Picture 2" descr="A close-up of a bunch of grapes&#10;&#10;Description automatically generated">
            <a:extLst>
              <a:ext uri="{FF2B5EF4-FFF2-40B4-BE49-F238E27FC236}">
                <a16:creationId xmlns:a16="http://schemas.microsoft.com/office/drawing/2014/main" id="{7C0BF137-0F47-C283-4E05-95BF0F975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062" r="18887" b="-1"/>
          <a:stretch/>
        </p:blipFill>
        <p:spPr>
          <a:xfrm>
            <a:off x="9108141" y="1488879"/>
            <a:ext cx="3083859" cy="38802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044BC5-27F5-0448-6C08-37491F656A1F}"/>
              </a:ext>
            </a:extLst>
          </p:cNvPr>
          <p:cNvSpPr txBox="1">
            <a:spLocks/>
          </p:cNvSpPr>
          <p:nvPr/>
        </p:nvSpPr>
        <p:spPr>
          <a:xfrm>
            <a:off x="9341224" y="1488879"/>
            <a:ext cx="2850776" cy="3880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Parable Of God’s Vine and Branches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15:1-10</a:t>
            </a:r>
          </a:p>
        </p:txBody>
      </p:sp>
    </p:spTree>
    <p:extLst>
      <p:ext uri="{BB962C8B-B14F-4D97-AF65-F5344CB8AC3E}">
        <p14:creationId xmlns:p14="http://schemas.microsoft.com/office/powerpoint/2010/main" val="206909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caseVTI">
  <a:themeElements>
    <a:clrScheme name="Encase">
      <a:dk1>
        <a:sysClr val="windowText" lastClr="000000"/>
      </a:dk1>
      <a:lt1>
        <a:sysClr val="window" lastClr="FFFFFF"/>
      </a:lt1>
      <a:dk2>
        <a:srgbClr val="1E2121"/>
      </a:dk2>
      <a:lt2>
        <a:srgbClr val="EFECEB"/>
      </a:lt2>
      <a:accent1>
        <a:srgbClr val="717059"/>
      </a:accent1>
      <a:accent2>
        <a:srgbClr val="B9A17E"/>
      </a:accent2>
      <a:accent3>
        <a:srgbClr val="766752"/>
      </a:accent3>
      <a:accent4>
        <a:srgbClr val="A28578"/>
      </a:accent4>
      <a:accent5>
        <a:srgbClr val="6E736D"/>
      </a:accent5>
      <a:accent6>
        <a:srgbClr val="BE8366"/>
      </a:accent6>
      <a:hlink>
        <a:srgbClr val="B5714F"/>
      </a:hlink>
      <a:folHlink>
        <a:srgbClr val="7B6B4C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caseVTI" id="{C293990F-FDB3-4ED3-8175-FB79CE5A2A12}" vid="{A5662C19-271F-459F-B4ED-861A9823764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155</Words>
  <Application>Microsoft Office PowerPoint</Application>
  <PresentationFormat>Widescreen</PresentationFormat>
  <Paragraphs>16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Nova Cond</vt:lpstr>
      <vt:lpstr>Avenir Next LT Pro</vt:lpstr>
      <vt:lpstr>Avenir Next LT Pro Light</vt:lpstr>
      <vt:lpstr>EncaseVTI</vt:lpstr>
      <vt:lpstr>The Tales of Two Vineyards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Tales of Two Vineyards</dc:title>
  <dc:creator>Rodney P</dc:creator>
  <cp:lastModifiedBy>Rodney P</cp:lastModifiedBy>
  <cp:revision>1</cp:revision>
  <dcterms:created xsi:type="dcterms:W3CDTF">2024-02-23T16:59:54Z</dcterms:created>
  <dcterms:modified xsi:type="dcterms:W3CDTF">2024-02-24T11:28:10Z</dcterms:modified>
</cp:coreProperties>
</file>