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5" r:id="rId4"/>
  </p:sldMasterIdLst>
  <p:notesMasterIdLst>
    <p:notesMasterId r:id="rId9"/>
  </p:notesMasterIdLst>
  <p:handoutMasterIdLst>
    <p:handoutMasterId r:id="rId10"/>
  </p:handoutMasterIdLst>
  <p:sldIdLst>
    <p:sldId id="281" r:id="rId5"/>
    <p:sldId id="355" r:id="rId6"/>
    <p:sldId id="363" r:id="rId7"/>
    <p:sldId id="3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FDFDF"/>
    <a:srgbClr val="9BAF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87641-E09C-4E3A-9F61-74D169CA4728}" v="493" dt="2024-01-14T13:55:41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E54B736-3DC0-EFA7-D088-3F1014E9D603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8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370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1930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1572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17014DF-7E14-D893-2482-DAA249CE1F4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06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A7327DA5-D653-7844-A745-D59719C85BA3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F6E1A-091D-C1E3-D5F7-2BC632B6A63B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2C2B7-51A9-054F-A3E5-695343C3699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60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0070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04370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569451C5-32CF-9A8A-B537-0B7A7AE034B7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43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8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70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261" y="983629"/>
            <a:ext cx="5888754" cy="3973784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800">
                <a:solidFill>
                  <a:schemeClr val="tx1"/>
                </a:solidFill>
              </a:rPr>
              <a:t>Factoring God into our lives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4985" y="2007219"/>
            <a:ext cx="2913276" cy="1926605"/>
          </a:xfrm>
        </p:spPr>
        <p:txBody>
          <a:bodyPr anchor="ctr">
            <a:normAutofit/>
          </a:bodyPr>
          <a:lstStyle/>
          <a:p>
            <a:pPr algn="r"/>
            <a:r>
              <a:rPr lang="en-US" sz="2800" b="1">
                <a:solidFill>
                  <a:schemeClr val="bg1"/>
                </a:solidFill>
              </a:rPr>
              <a:t>James 4:13-5:11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367097"/>
            <a:ext cx="8994358" cy="6123791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286741" y="2767274"/>
            <a:ext cx="2191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solidFill>
                  <a:schemeClr val="bg1"/>
                </a:solidFill>
                <a:latin typeface="+mj-lt"/>
              </a:rPr>
              <a:t>Our Plans</a:t>
            </a:r>
            <a:endParaRPr lang="en-US" sz="40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544969"/>
            <a:ext cx="8809483" cy="576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>
                <a:solidFill>
                  <a:schemeClr val="bg1"/>
                </a:solidFill>
              </a:rPr>
              <a:t>God rebukes </a:t>
            </a:r>
            <a:r>
              <a:rPr lang="en-US" sz="3200" b="1">
                <a:solidFill>
                  <a:schemeClr val="bg1"/>
                </a:solidFill>
              </a:rPr>
              <a:t>self-confident</a:t>
            </a:r>
            <a:r>
              <a:rPr lang="en-US" sz="3200">
                <a:solidFill>
                  <a:schemeClr val="bg1"/>
                </a:solidFill>
              </a:rPr>
              <a:t> planning – Jas. 4:13-14; Prov. 27:1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>
                <a:solidFill>
                  <a:schemeClr val="bg1"/>
                </a:solidFill>
              </a:rPr>
              <a:t>The Lord’s will must be considered first – Jas. 4:15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God’s control and His will for my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life </a:t>
            </a:r>
            <a:r>
              <a:rPr lang="en-US" sz="2600" noProof="0">
                <a:solidFill>
                  <a:schemeClr val="bg1"/>
                </a:solidFill>
              </a:rPr>
              <a:t>must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be </a:t>
            </a:r>
            <a:r>
              <a:rPr lang="en-US" sz="2600">
                <a:solidFill>
                  <a:schemeClr val="bg1"/>
                </a:solidFill>
              </a:rPr>
              <a:t>my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future’s foundation – Acts 18:21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It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is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God’s will that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determines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if I live and do this or that – Lk. 12:19-20</a:t>
            </a:r>
          </a:p>
          <a:p>
            <a:pPr>
              <a:spcBef>
                <a:spcPts val="2000"/>
              </a:spcBef>
              <a:defRPr/>
            </a:pPr>
            <a:r>
              <a:rPr lang="en-US" sz="3000">
                <a:solidFill>
                  <a:schemeClr val="bg1"/>
                </a:solidFill>
              </a:rPr>
              <a:t>To plan without God is to boast in one’s sinful arrogance – Jas. 4:16-17; 1 Jn. 2:16; Jas. 4:6</a:t>
            </a:r>
            <a:endParaRPr kumimoji="0" lang="en-US" sz="30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67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25333" y="219076"/>
            <a:ext cx="9089384" cy="6381749"/>
          </a:xfrm>
          <a:prstGeom prst="rect">
            <a:avLst/>
          </a:prstGeom>
          <a:solidFill>
            <a:srgbClr val="595959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0" y="2440454"/>
            <a:ext cx="25422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solidFill>
                  <a:schemeClr val="bg1"/>
                </a:solidFill>
                <a:latin typeface="+mj-lt"/>
              </a:rPr>
              <a:t>Our View and Use of Wealth</a:t>
            </a:r>
            <a:endParaRPr lang="en-US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962639" y="257175"/>
            <a:ext cx="8726101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God warns the unrighteous rich – Jas. 5:1-3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Trust in riches brings misery – 5:1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These same riches will witness against them – 5:2-3; Mt. 6:19-21</a:t>
            </a:r>
          </a:p>
          <a:p>
            <a:pPr>
              <a:spcBef>
                <a:spcPts val="1800"/>
              </a:spcBef>
              <a:defRPr/>
            </a:pPr>
            <a:r>
              <a:rPr lang="en-US" sz="3200"/>
              <a:t>God warns against defrauding others – Jas. 5:4-6</a:t>
            </a:r>
            <a:endParaRPr lang="en-US" sz="3200" baseline="0"/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The cries of the wages defrauded the poor will witness against us – 5:4; Deut. 24:14-15; Gen. 4:10</a:t>
            </a:r>
            <a:endParaRPr kumimoji="0" lang="en-US" sz="2600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lang="en-US" sz="2600" baseline="0"/>
              <a:t>Though living in luxury, the wicked will not escape</a:t>
            </a:r>
            <a:r>
              <a:rPr lang="en-US" sz="2600"/>
              <a:t> God’s justice – 5:5-6</a:t>
            </a:r>
          </a:p>
        </p:txBody>
      </p:sp>
    </p:spTree>
    <p:extLst>
      <p:ext uri="{BB962C8B-B14F-4D97-AF65-F5344CB8AC3E}">
        <p14:creationId xmlns:p14="http://schemas.microsoft.com/office/powerpoint/2010/main" val="86050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373566"/>
            <a:ext cx="8516744" cy="612201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151618" y="2644170"/>
            <a:ext cx="3011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+mj-lt"/>
              </a:rPr>
              <a:t>Our Approach to Trials and Suffering</a:t>
            </a:r>
            <a:endParaRPr lang="en-US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257175"/>
            <a:ext cx="8392919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Based on God’s coming justice, James exhorts his brethren to be patient – Jas. 5:7-9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>
                <a:solidFill>
                  <a:schemeClr val="bg1"/>
                </a:solidFill>
              </a:rPr>
              <a:t>We must be expectantly patient like the farmer – 5:7-8; Rom. 12:19; 2 Thess. 1:6-8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>
                <a:solidFill>
                  <a:schemeClr val="bg1"/>
                </a:solidFill>
              </a:rPr>
              <a:t>We must not complain against our brethren – 5:9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>
                <a:solidFill>
                  <a:schemeClr val="bg1"/>
                </a:solidFill>
              </a:rPr>
              <a:t>Remember the blessings that come to those who endure – Jas. 5:10-11; Rom. 8:16-18</a:t>
            </a:r>
          </a:p>
        </p:txBody>
      </p:sp>
    </p:spTree>
    <p:extLst>
      <p:ext uri="{BB962C8B-B14F-4D97-AF65-F5344CB8AC3E}">
        <p14:creationId xmlns:p14="http://schemas.microsoft.com/office/powerpoint/2010/main" val="1057065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262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Segoe UI</vt:lpstr>
      <vt:lpstr>Parcel</vt:lpstr>
      <vt:lpstr>Factoring God into our lives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2</cp:revision>
  <dcterms:created xsi:type="dcterms:W3CDTF">2023-04-20T17:32:42Z</dcterms:created>
  <dcterms:modified xsi:type="dcterms:W3CDTF">2024-01-15T13:30:11Z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