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83" r:id="rId3"/>
    <p:sldId id="258" r:id="rId4"/>
    <p:sldId id="282" r:id="rId5"/>
    <p:sldId id="285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8EA"/>
    <a:srgbClr val="C6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F0D11-C9F4-41F3-A94D-F94A9752279D}" v="1553" dt="2023-11-26T13:39:28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3CEC61C-46E2-4D4A-B2F2-34CA0E644A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0424"/>
            <a:ext cx="10353762" cy="9704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43025"/>
            <a:ext cx="10353762" cy="5105400"/>
          </a:xfrm>
        </p:spPr>
        <p:txBody>
          <a:bodyPr/>
          <a:lstStyle>
            <a:lvl1pPr>
              <a:defRPr sz="3000">
                <a:solidFill>
                  <a:schemeClr val="tx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AE16EA6-A722-4DA7-8086-B860EF1D23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9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5DD9A6DB-0CAA-4DF8-AA38-C272C98CF3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A23A1-868A-4E55-9C66-B6A841E97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600199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en-US" sz="6000" b="1"/>
              <a:t>Old Testament Shadows of the </a:t>
            </a:r>
            <a:r>
              <a:rPr lang="en-US" sz="6000" b="1">
                <a:solidFill>
                  <a:schemeClr val="tx1"/>
                </a:solidFill>
              </a:rPr>
              <a:t>Jesus</a:t>
            </a:r>
            <a:endParaRPr lang="en-US" sz="6000" b="1">
              <a:solidFill>
                <a:schemeClr val="tx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65B2-9692-43B7-B656-404BA8DD2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808317"/>
            <a:ext cx="9440034" cy="890122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Moses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132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791415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Moses – An Important Shadow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221" y="574288"/>
            <a:ext cx="7376530" cy="5653668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Though Moses was great and his shadow </a:t>
            </a:r>
            <a:r>
              <a:rPr lang="en-US" err="1">
                <a:solidFill>
                  <a:schemeClr val="tx1"/>
                </a:solidFill>
              </a:rPr>
              <a:t>signficant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FF0000"/>
                </a:solidFill>
              </a:rPr>
              <a:t>Jesus is shown to be far greater</a:t>
            </a:r>
            <a:r>
              <a:rPr lang="en-US">
                <a:solidFill>
                  <a:schemeClr val="tx1"/>
                </a:solidFill>
              </a:rPr>
              <a:t> – Heb. 3:1-6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Prophesied by </a:t>
            </a:r>
            <a:r>
              <a:rPr lang="en-US">
                <a:solidFill>
                  <a:srgbClr val="FF0000"/>
                </a:solidFill>
              </a:rPr>
              <a:t>Moses </a:t>
            </a:r>
            <a:r>
              <a:rPr lang="en-US">
                <a:solidFill>
                  <a:schemeClr val="tx1"/>
                </a:solidFill>
              </a:rPr>
              <a:t>over </a:t>
            </a:r>
            <a:r>
              <a:rPr lang="en-US">
                <a:solidFill>
                  <a:srgbClr val="FF0000"/>
                </a:solidFill>
              </a:rPr>
              <a:t>1400 years before </a:t>
            </a:r>
            <a:r>
              <a:rPr lang="en-US">
                <a:solidFill>
                  <a:schemeClr val="tx1"/>
                </a:solidFill>
              </a:rPr>
              <a:t>it was to be </a:t>
            </a:r>
            <a:r>
              <a:rPr lang="en-US">
                <a:solidFill>
                  <a:srgbClr val="FF0000"/>
                </a:solidFill>
              </a:rPr>
              <a:t>fulfilled</a:t>
            </a:r>
            <a:r>
              <a:rPr lang="en-US">
                <a:solidFill>
                  <a:schemeClr val="tx1"/>
                </a:solidFill>
              </a:rPr>
              <a:t>! – Deut. 18:15, 17-19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Why this prophecy if not by inspiration?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Its value is as a marker by which to identify the Messiah – Acts 3:11-26</a:t>
            </a:r>
          </a:p>
        </p:txBody>
      </p:sp>
    </p:spTree>
    <p:extLst>
      <p:ext uri="{BB962C8B-B14F-4D97-AF65-F5344CB8AC3E}">
        <p14:creationId xmlns:p14="http://schemas.microsoft.com/office/powerpoint/2010/main" val="1399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5520" y="335846"/>
            <a:ext cx="8540255" cy="62458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Moses was born when Israelites were being </a:t>
            </a:r>
            <a:r>
              <a:rPr lang="en-US">
                <a:solidFill>
                  <a:srgbClr val="FF0000"/>
                </a:solidFill>
                <a:effectLst/>
              </a:rPr>
              <a:t>oppressed</a:t>
            </a:r>
            <a:r>
              <a:rPr lang="en-US">
                <a:solidFill>
                  <a:schemeClr val="tx1"/>
                </a:solidFill>
                <a:effectLst/>
              </a:rPr>
              <a:t> under foreign rule – Ex. 1:13-14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He was born when a king wanted to </a:t>
            </a:r>
            <a:r>
              <a:rPr lang="en-US">
                <a:solidFill>
                  <a:srgbClr val="FF0000"/>
                </a:solidFill>
                <a:effectLst/>
              </a:rPr>
              <a:t>kill him</a:t>
            </a:r>
            <a:r>
              <a:rPr lang="en-US">
                <a:solidFill>
                  <a:schemeClr val="tx1"/>
                </a:solidFill>
                <a:effectLst/>
              </a:rPr>
              <a:t> – Ex. 1:15-16, 22 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Moses was </a:t>
            </a:r>
            <a:r>
              <a:rPr lang="en-US">
                <a:solidFill>
                  <a:srgbClr val="FF0000"/>
                </a:solidFill>
                <a:effectLst/>
              </a:rPr>
              <a:t>hidden</a:t>
            </a:r>
            <a:r>
              <a:rPr lang="en-US">
                <a:solidFill>
                  <a:schemeClr val="tx1"/>
                </a:solidFill>
                <a:effectLst/>
              </a:rPr>
              <a:t>, </a:t>
            </a:r>
            <a:r>
              <a:rPr lang="en-US">
                <a:solidFill>
                  <a:srgbClr val="FF0000"/>
                </a:solidFill>
                <a:effectLst/>
              </a:rPr>
              <a:t>adopted</a:t>
            </a:r>
            <a:r>
              <a:rPr lang="en-US">
                <a:solidFill>
                  <a:schemeClr val="tx1"/>
                </a:solidFill>
                <a:effectLst/>
              </a:rPr>
              <a:t> by Pharaoh’s daughter, and </a:t>
            </a:r>
            <a:r>
              <a:rPr lang="en-US">
                <a:solidFill>
                  <a:srgbClr val="FF0000"/>
                </a:solidFill>
                <a:effectLst/>
              </a:rPr>
              <a:t>given a special name </a:t>
            </a:r>
            <a:r>
              <a:rPr lang="en-US">
                <a:solidFill>
                  <a:schemeClr val="tx1"/>
                </a:solidFill>
                <a:effectLst/>
              </a:rPr>
              <a:t>– Ex. 2:1-6,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A91FB-4985-4340-ABB7-8942942B66C1}"/>
              </a:ext>
            </a:extLst>
          </p:cNvPr>
          <p:cNvSpPr txBox="1"/>
          <p:nvPr/>
        </p:nvSpPr>
        <p:spPr>
          <a:xfrm>
            <a:off x="877695" y="335845"/>
            <a:ext cx="11964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bg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SHADOW</a:t>
            </a:r>
            <a:endParaRPr lang="en-US" sz="4800" b="1">
              <a:solidFill>
                <a:schemeClr val="bg1">
                  <a:lumMod val="65000"/>
                  <a:lumOff val="35000"/>
                </a:schemeClr>
              </a:solidFill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1" y="2438401"/>
            <a:ext cx="2497826" cy="1743074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Birth and Early Life</a:t>
            </a:r>
          </a:p>
        </p:txBody>
      </p:sp>
    </p:spTree>
    <p:extLst>
      <p:ext uri="{BB962C8B-B14F-4D97-AF65-F5344CB8AC3E}">
        <p14:creationId xmlns:p14="http://schemas.microsoft.com/office/powerpoint/2010/main" val="4114853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993452"/>
            <a:ext cx="9096375" cy="4849787"/>
          </a:xfrm>
          <a:solidFill>
            <a:srgbClr val="FFFFFF"/>
          </a:solidFill>
        </p:spPr>
        <p:txBody>
          <a:bodyPr anchor="ctr">
            <a:normAutofit lnSpcReduction="10000"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Born when Israel was under foreign rule and </a:t>
            </a:r>
            <a:r>
              <a:rPr lang="en-US">
                <a:solidFill>
                  <a:srgbClr val="C00000"/>
                </a:solidFill>
                <a:effectLst/>
              </a:rPr>
              <a:t>oppressed</a:t>
            </a:r>
            <a:r>
              <a:rPr lang="en-US">
                <a:solidFill>
                  <a:schemeClr val="bg1"/>
                </a:solidFill>
                <a:effectLst/>
              </a:rPr>
              <a:t> by their </a:t>
            </a:r>
            <a:r>
              <a:rPr lang="en-US">
                <a:solidFill>
                  <a:srgbClr val="C00000"/>
                </a:solidFill>
                <a:effectLst/>
              </a:rPr>
              <a:t>sin</a:t>
            </a:r>
            <a:r>
              <a:rPr lang="en-US">
                <a:solidFill>
                  <a:schemeClr val="bg1"/>
                </a:solidFill>
                <a:effectLst/>
              </a:rPr>
              <a:t> – Jn. 8:31-33ff. 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rgbClr val="C00000"/>
                </a:solidFill>
                <a:effectLst/>
              </a:rPr>
              <a:t>Adopted</a:t>
            </a:r>
            <a:r>
              <a:rPr lang="en-US">
                <a:solidFill>
                  <a:schemeClr val="bg1"/>
                </a:solidFill>
                <a:effectLst/>
              </a:rPr>
              <a:t> and given a </a:t>
            </a:r>
            <a:r>
              <a:rPr lang="en-US">
                <a:solidFill>
                  <a:srgbClr val="C00000"/>
                </a:solidFill>
                <a:effectLst/>
              </a:rPr>
              <a:t>special</a:t>
            </a:r>
            <a:r>
              <a:rPr lang="en-US">
                <a:solidFill>
                  <a:schemeClr val="bg1"/>
                </a:solidFill>
                <a:effectLst/>
              </a:rPr>
              <a:t> </a:t>
            </a:r>
            <a:r>
              <a:rPr lang="en-US">
                <a:solidFill>
                  <a:srgbClr val="C00000"/>
                </a:solidFill>
                <a:effectLst/>
              </a:rPr>
              <a:t>name </a:t>
            </a:r>
            <a:r>
              <a:rPr lang="en-US">
                <a:solidFill>
                  <a:schemeClr val="bg1"/>
                </a:solidFill>
                <a:effectLst/>
              </a:rPr>
              <a:t>– Mt. 1:20-25; Lk. 3:23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Born when a </a:t>
            </a:r>
            <a:r>
              <a:rPr lang="en-US">
                <a:solidFill>
                  <a:srgbClr val="C00000"/>
                </a:solidFill>
                <a:effectLst/>
              </a:rPr>
              <a:t>king wanted to kill him </a:t>
            </a:r>
            <a:r>
              <a:rPr lang="en-US">
                <a:solidFill>
                  <a:schemeClr val="bg1"/>
                </a:solidFill>
                <a:effectLst/>
              </a:rPr>
              <a:t>– Mt. 2:1-3, 16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rgbClr val="C00000"/>
                </a:solidFill>
                <a:effectLst/>
              </a:rPr>
              <a:t>Hidden</a:t>
            </a:r>
            <a:r>
              <a:rPr lang="en-US">
                <a:solidFill>
                  <a:schemeClr val="bg1"/>
                </a:solidFill>
                <a:effectLst/>
              </a:rPr>
              <a:t> by His parents </a:t>
            </a:r>
            <a:r>
              <a:rPr lang="en-US">
                <a:solidFill>
                  <a:srgbClr val="C00000"/>
                </a:solidFill>
                <a:effectLst/>
              </a:rPr>
              <a:t>in Egypt </a:t>
            </a:r>
            <a:r>
              <a:rPr lang="en-US">
                <a:solidFill>
                  <a:schemeClr val="bg1"/>
                </a:solidFill>
                <a:effectLst/>
              </a:rPr>
              <a:t>– Mt. 2:13-15; Hos. 11:1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 is </a:t>
            </a:r>
            <a:r>
              <a:rPr lang="en-US" b="1">
                <a:solidFill>
                  <a:srgbClr val="C00000"/>
                </a:solidFill>
                <a:effectLst/>
              </a:rPr>
              <a:t>greater</a:t>
            </a:r>
            <a:r>
              <a:rPr lang="en-US">
                <a:solidFill>
                  <a:schemeClr val="bg1"/>
                </a:solidFill>
                <a:effectLst/>
              </a:rPr>
              <a:t> in </a:t>
            </a:r>
            <a:r>
              <a:rPr lang="en-US" b="1">
                <a:solidFill>
                  <a:srgbClr val="C00000"/>
                </a:solidFill>
                <a:effectLst/>
              </a:rPr>
              <a:t>name</a:t>
            </a:r>
            <a:r>
              <a:rPr lang="en-US">
                <a:solidFill>
                  <a:schemeClr val="bg1"/>
                </a:solidFill>
                <a:effectLst/>
              </a:rPr>
              <a:t> and reason for </a:t>
            </a:r>
            <a:r>
              <a:rPr lang="en-US" b="1">
                <a:solidFill>
                  <a:srgbClr val="C00000"/>
                </a:solidFill>
                <a:effectLst/>
              </a:rPr>
              <a:t>adoption</a:t>
            </a:r>
            <a:r>
              <a:rPr lang="en-US">
                <a:solidFill>
                  <a:schemeClr val="bg1"/>
                </a:solidFill>
                <a:effectLst/>
              </a:rPr>
              <a:t> and for </a:t>
            </a:r>
            <a:r>
              <a:rPr lang="en-US" b="1">
                <a:solidFill>
                  <a:srgbClr val="C00000"/>
                </a:solidFill>
                <a:effectLst/>
              </a:rPr>
              <a:t>leaving Egypt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27595-7DE0-4DE1-8237-BDC42C5F7954}"/>
              </a:ext>
            </a:extLst>
          </p:cNvPr>
          <p:cNvSpPr txBox="1"/>
          <p:nvPr/>
        </p:nvSpPr>
        <p:spPr>
          <a:xfrm>
            <a:off x="984493" y="230047"/>
            <a:ext cx="748331" cy="639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U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B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T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A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N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C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E</a:t>
            </a:r>
            <a:endParaRPr lang="en-US" sz="4000" b="1"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19" y="2628900"/>
            <a:ext cx="2140081" cy="695324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Jesus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209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874" y="335846"/>
            <a:ext cx="9056902" cy="62458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Though Moses </a:t>
            </a:r>
            <a:r>
              <a:rPr lang="en-US">
                <a:solidFill>
                  <a:srgbClr val="FF0000"/>
                </a:solidFill>
                <a:effectLst/>
              </a:rPr>
              <a:t>had great honor/power</a:t>
            </a:r>
            <a:r>
              <a:rPr lang="en-US">
                <a:solidFill>
                  <a:schemeClr val="tx1"/>
                </a:solidFill>
                <a:effectLst/>
              </a:rPr>
              <a:t>, his choice to deliver Israel required </a:t>
            </a:r>
            <a:r>
              <a:rPr lang="en-US">
                <a:solidFill>
                  <a:srgbClr val="FF0000"/>
                </a:solidFill>
                <a:effectLst/>
              </a:rPr>
              <a:t>humility</a:t>
            </a:r>
            <a:r>
              <a:rPr lang="en-US">
                <a:solidFill>
                  <a:schemeClr val="tx1"/>
                </a:solidFill>
                <a:effectLst/>
              </a:rPr>
              <a:t> 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Though Moses’ humility was great (Num. 12:3), it was </a:t>
            </a:r>
            <a:r>
              <a:rPr lang="en-US">
                <a:solidFill>
                  <a:srgbClr val="FF0000"/>
                </a:solidFill>
                <a:effectLst/>
              </a:rPr>
              <a:t>learned by circumstance </a:t>
            </a:r>
            <a:r>
              <a:rPr lang="en-US">
                <a:solidFill>
                  <a:schemeClr val="tx1"/>
                </a:solidFill>
                <a:effectLst/>
              </a:rPr>
              <a:t>– Acts 7:23-25; Ex. 2:11-12, 15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These circumstances forced upon him were the results of Moses’ </a:t>
            </a:r>
            <a:r>
              <a:rPr lang="en-US">
                <a:solidFill>
                  <a:srgbClr val="FF0000"/>
                </a:solidFill>
                <a:effectLst/>
              </a:rPr>
              <a:t>great faith </a:t>
            </a:r>
            <a:r>
              <a:rPr lang="en-US">
                <a:solidFill>
                  <a:schemeClr val="tx1"/>
                </a:solidFill>
                <a:effectLst/>
              </a:rPr>
              <a:t>– Heb. 11:24-27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A91FB-4985-4340-ABB7-8942942B66C1}"/>
              </a:ext>
            </a:extLst>
          </p:cNvPr>
          <p:cNvSpPr txBox="1"/>
          <p:nvPr/>
        </p:nvSpPr>
        <p:spPr>
          <a:xfrm>
            <a:off x="877695" y="335845"/>
            <a:ext cx="11964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bg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SHADOW</a:t>
            </a:r>
            <a:endParaRPr lang="en-US" sz="4800" b="1">
              <a:solidFill>
                <a:schemeClr val="bg1">
                  <a:lumMod val="65000"/>
                  <a:lumOff val="35000"/>
                </a:schemeClr>
              </a:solidFill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1" y="2438401"/>
            <a:ext cx="2497826" cy="1743074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Humility </a:t>
            </a:r>
          </a:p>
        </p:txBody>
      </p:sp>
    </p:spTree>
    <p:extLst>
      <p:ext uri="{BB962C8B-B14F-4D97-AF65-F5344CB8AC3E}">
        <p14:creationId xmlns:p14="http://schemas.microsoft.com/office/powerpoint/2010/main" val="35001370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993452"/>
            <a:ext cx="9096375" cy="4849787"/>
          </a:xfrm>
          <a:solidFill>
            <a:schemeClr val="tx1">
              <a:alpha val="81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Though Jesus </a:t>
            </a:r>
            <a:r>
              <a:rPr lang="en-US" err="1">
                <a:solidFill>
                  <a:schemeClr val="bg1"/>
                </a:solidFill>
                <a:effectLst/>
              </a:rPr>
              <a:t>posessed</a:t>
            </a:r>
            <a:r>
              <a:rPr lang="en-US">
                <a:solidFill>
                  <a:schemeClr val="bg1"/>
                </a:solidFill>
                <a:effectLst/>
              </a:rPr>
              <a:t> great honor/power, His choice to deliver mankind required humility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Jesus’ humility was by choice – Phil. 2:5-8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 is </a:t>
            </a:r>
            <a:r>
              <a:rPr lang="en-US" b="1">
                <a:solidFill>
                  <a:srgbClr val="C00000"/>
                </a:solidFill>
                <a:effectLst/>
              </a:rPr>
              <a:t>greater</a:t>
            </a:r>
            <a:r>
              <a:rPr lang="en-US">
                <a:solidFill>
                  <a:schemeClr val="bg1"/>
                </a:solidFill>
                <a:effectLst/>
              </a:rPr>
              <a:t> in </a:t>
            </a:r>
            <a:r>
              <a:rPr lang="en-US" b="1">
                <a:solidFill>
                  <a:srgbClr val="C00000"/>
                </a:solidFill>
                <a:effectLst/>
              </a:rPr>
              <a:t>humility</a:t>
            </a:r>
            <a:r>
              <a:rPr lang="en-US">
                <a:solidFill>
                  <a:schemeClr val="bg1"/>
                </a:solidFill>
                <a:effectLst/>
              </a:rPr>
              <a:t> and </a:t>
            </a:r>
            <a:r>
              <a:rPr lang="en-US" b="1">
                <a:solidFill>
                  <a:srgbClr val="C00000"/>
                </a:solidFill>
                <a:effectLst/>
              </a:rPr>
              <a:t>purpose </a:t>
            </a:r>
            <a:r>
              <a:rPr lang="en-US">
                <a:solidFill>
                  <a:schemeClr val="bg1"/>
                </a:solidFill>
                <a:effectLst/>
              </a:rPr>
              <a:t>of that humility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27595-7DE0-4DE1-8237-BDC42C5F7954}"/>
              </a:ext>
            </a:extLst>
          </p:cNvPr>
          <p:cNvSpPr txBox="1"/>
          <p:nvPr/>
        </p:nvSpPr>
        <p:spPr>
          <a:xfrm>
            <a:off x="984493" y="230047"/>
            <a:ext cx="748331" cy="639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U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B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T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A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N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C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E</a:t>
            </a:r>
            <a:endParaRPr lang="en-US" sz="4000" b="1"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19" y="2628900"/>
            <a:ext cx="2140081" cy="695324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Jesus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73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874" y="335846"/>
            <a:ext cx="9056902" cy="62458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After leaving Egypt, Moses spent a great portion of His life as a </a:t>
            </a:r>
            <a:r>
              <a:rPr lang="en-US">
                <a:solidFill>
                  <a:srgbClr val="FF0000"/>
                </a:solidFill>
                <a:effectLst/>
              </a:rPr>
              <a:t>lowly shepherd </a:t>
            </a:r>
            <a:r>
              <a:rPr lang="en-US">
                <a:solidFill>
                  <a:schemeClr val="tx1"/>
                </a:solidFill>
                <a:effectLst/>
              </a:rPr>
              <a:t>in the </a:t>
            </a:r>
            <a:r>
              <a:rPr lang="en-US">
                <a:solidFill>
                  <a:srgbClr val="FF0000"/>
                </a:solidFill>
                <a:effectLst/>
              </a:rPr>
              <a:t>wilderness</a:t>
            </a:r>
            <a:r>
              <a:rPr lang="en-US">
                <a:solidFill>
                  <a:schemeClr val="tx1"/>
                </a:solidFill>
                <a:effectLst/>
              </a:rPr>
              <a:t> of Midian – Ex. 2:15, 3:1; Gen. 46:33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After </a:t>
            </a:r>
            <a:r>
              <a:rPr lang="en-US">
                <a:solidFill>
                  <a:srgbClr val="FF0000"/>
                </a:solidFill>
                <a:effectLst/>
              </a:rPr>
              <a:t>forty years</a:t>
            </a:r>
            <a:r>
              <a:rPr lang="en-US">
                <a:solidFill>
                  <a:schemeClr val="tx1"/>
                </a:solidFill>
                <a:effectLst/>
              </a:rPr>
              <a:t>, God appeared there to Moses and </a:t>
            </a:r>
            <a:r>
              <a:rPr lang="en-US">
                <a:solidFill>
                  <a:srgbClr val="FF0000"/>
                </a:solidFill>
                <a:effectLst/>
              </a:rPr>
              <a:t>commissioned him </a:t>
            </a:r>
            <a:r>
              <a:rPr lang="en-US">
                <a:solidFill>
                  <a:schemeClr val="tx1"/>
                </a:solidFill>
                <a:effectLst/>
              </a:rPr>
              <a:t>to return to Egypt to free the Israelites – Acts 7:30-34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A91FB-4985-4340-ABB7-8942942B66C1}"/>
              </a:ext>
            </a:extLst>
          </p:cNvPr>
          <p:cNvSpPr txBox="1"/>
          <p:nvPr/>
        </p:nvSpPr>
        <p:spPr>
          <a:xfrm>
            <a:off x="877695" y="335845"/>
            <a:ext cx="11964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bg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SHADOW</a:t>
            </a:r>
            <a:endParaRPr lang="en-US" sz="4800" b="1">
              <a:solidFill>
                <a:schemeClr val="bg1">
                  <a:lumMod val="65000"/>
                  <a:lumOff val="35000"/>
                </a:schemeClr>
              </a:solidFill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2428876"/>
            <a:ext cx="2735049" cy="1743074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Preparation for Ministry </a:t>
            </a:r>
          </a:p>
        </p:txBody>
      </p:sp>
    </p:spTree>
    <p:extLst>
      <p:ext uri="{BB962C8B-B14F-4D97-AF65-F5344CB8AC3E}">
        <p14:creationId xmlns:p14="http://schemas.microsoft.com/office/powerpoint/2010/main" val="3127246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993452"/>
            <a:ext cx="9096375" cy="4849787"/>
          </a:xfrm>
          <a:solidFill>
            <a:schemeClr val="tx1">
              <a:alpha val="81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After leaving Egypt, Jesus spent thirty years in Nazareth as a </a:t>
            </a:r>
            <a:r>
              <a:rPr lang="en-US">
                <a:solidFill>
                  <a:srgbClr val="C00000"/>
                </a:solidFill>
                <a:effectLst/>
              </a:rPr>
              <a:t>lowly carpenter</a:t>
            </a:r>
            <a:r>
              <a:rPr lang="en-US">
                <a:solidFill>
                  <a:schemeClr val="bg1"/>
                </a:solidFill>
                <a:effectLst/>
              </a:rPr>
              <a:t> – Mk. 6:1-3; Lk. 3:23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In final preparation, Jesus spent </a:t>
            </a:r>
            <a:r>
              <a:rPr lang="en-US">
                <a:solidFill>
                  <a:srgbClr val="C00000"/>
                </a:solidFill>
                <a:effectLst/>
              </a:rPr>
              <a:t>forty days and nights </a:t>
            </a:r>
            <a:r>
              <a:rPr lang="en-US">
                <a:solidFill>
                  <a:schemeClr val="bg1"/>
                </a:solidFill>
                <a:effectLst/>
              </a:rPr>
              <a:t>in the </a:t>
            </a:r>
            <a:r>
              <a:rPr lang="en-US">
                <a:solidFill>
                  <a:srgbClr val="C00000"/>
                </a:solidFill>
                <a:effectLst/>
              </a:rPr>
              <a:t>wilderness</a:t>
            </a:r>
            <a:r>
              <a:rPr lang="en-US">
                <a:solidFill>
                  <a:schemeClr val="bg1"/>
                </a:solidFill>
                <a:effectLst/>
              </a:rPr>
              <a:t> being tempted by the devil – Mt. 4:1-3ff.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 is </a:t>
            </a:r>
            <a:r>
              <a:rPr lang="en-US" b="1">
                <a:solidFill>
                  <a:srgbClr val="C00000"/>
                </a:solidFill>
                <a:effectLst/>
              </a:rPr>
              <a:t>greater</a:t>
            </a:r>
            <a:r>
              <a:rPr lang="en-US">
                <a:solidFill>
                  <a:schemeClr val="bg1"/>
                </a:solidFill>
                <a:effectLst/>
              </a:rPr>
              <a:t> in </a:t>
            </a:r>
            <a:r>
              <a:rPr lang="en-US" b="1">
                <a:solidFill>
                  <a:srgbClr val="C00000"/>
                </a:solidFill>
                <a:effectLst/>
              </a:rPr>
              <a:t>facing the fullness of Satan’s temptation</a:t>
            </a:r>
            <a:r>
              <a:rPr lang="en-US">
                <a:solidFill>
                  <a:schemeClr val="bg1"/>
                </a:solidFill>
                <a:effectLst/>
              </a:rPr>
              <a:t> without sinning to become our </a:t>
            </a:r>
            <a:r>
              <a:rPr lang="en-US" b="1">
                <a:solidFill>
                  <a:srgbClr val="C00000"/>
                </a:solidFill>
                <a:effectLst/>
              </a:rPr>
              <a:t>High Priest </a:t>
            </a:r>
            <a:r>
              <a:rPr lang="en-US">
                <a:solidFill>
                  <a:schemeClr val="bg1"/>
                </a:solidFill>
                <a:effectLst/>
              </a:rPr>
              <a:t>– Mt. 4:3-11; Heb. 4:14-16</a:t>
            </a:r>
            <a:endParaRPr lang="en-US" b="1">
              <a:solidFill>
                <a:srgbClr val="C000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27595-7DE0-4DE1-8237-BDC42C5F7954}"/>
              </a:ext>
            </a:extLst>
          </p:cNvPr>
          <p:cNvSpPr txBox="1"/>
          <p:nvPr/>
        </p:nvSpPr>
        <p:spPr>
          <a:xfrm>
            <a:off x="984493" y="230047"/>
            <a:ext cx="748331" cy="639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U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B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T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A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N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C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E</a:t>
            </a:r>
            <a:endParaRPr lang="en-US" sz="4000" b="1"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19" y="2628900"/>
            <a:ext cx="2140081" cy="695324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Jesus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28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Calisto MT</vt:lpstr>
      <vt:lpstr>Wingdings 2</vt:lpstr>
      <vt:lpstr>Slate</vt:lpstr>
      <vt:lpstr>Old Testament Shadows of the Jesus</vt:lpstr>
      <vt:lpstr>Moses – An Important Shadow of Jesus</vt:lpstr>
      <vt:lpstr>Birth and Early Life</vt:lpstr>
      <vt:lpstr>Jesus</vt:lpstr>
      <vt:lpstr>Humility </vt:lpstr>
      <vt:lpstr>Jesus</vt:lpstr>
      <vt:lpstr>Preparation for Ministry </vt:lpstr>
      <vt:lpstr>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Shadows</dc:title>
  <dc:creator>Rodney Pitts</dc:creator>
  <cp:lastModifiedBy>Rodney Pitts</cp:lastModifiedBy>
  <cp:revision>1</cp:revision>
  <dcterms:created xsi:type="dcterms:W3CDTF">2019-01-02T16:40:09Z</dcterms:created>
  <dcterms:modified xsi:type="dcterms:W3CDTF">2023-12-04T12:26:28Z</dcterms:modified>
</cp:coreProperties>
</file>