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83" r:id="rId3"/>
    <p:sldId id="258" r:id="rId4"/>
    <p:sldId id="282" r:id="rId5"/>
    <p:sldId id="28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61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81B4D3-9DF8-411C-8FFC-65FB3B7E5543}" v="781" dt="2023-10-07T23:27:23.130"/>
    <p1510:client id="{76C86079-9704-4ADD-8C69-0CAA8613777F}" v="378" dt="2023-10-08T11:57:46.3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Related image">
            <a:extLst>
              <a:ext uri="{FF2B5EF4-FFF2-40B4-BE49-F238E27FC236}">
                <a16:creationId xmlns:a16="http://schemas.microsoft.com/office/drawing/2014/main" id="{63CEC61C-46E2-4D4A-B2F2-34CA0E644A3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5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180424"/>
            <a:ext cx="10353762" cy="9704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343025"/>
            <a:ext cx="10353762" cy="5105400"/>
          </a:xfrm>
        </p:spPr>
        <p:txBody>
          <a:bodyPr/>
          <a:lstStyle>
            <a:lvl1pPr>
              <a:defRPr sz="3000">
                <a:solidFill>
                  <a:schemeClr val="tx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9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5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pic>
        <p:nvPicPr>
          <p:cNvPr id="7" name="Picture 2" descr="Related image">
            <a:extLst>
              <a:ext uri="{FF2B5EF4-FFF2-40B4-BE49-F238E27FC236}">
                <a16:creationId xmlns:a16="http://schemas.microsoft.com/office/drawing/2014/main" id="{6AE16EA6-A722-4DA7-8086-B860EF1D23C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9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5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shade val="80000"/>
                <a:lumMod val="80000"/>
              </a:schemeClr>
              <a:schemeClr val="bg1">
                <a:tint val="98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5DD9A6DB-0CAA-4DF8-AA38-C272C98CF3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5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3A23A1-868A-4E55-9C66-B6A841E974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0693" y="1600199"/>
            <a:ext cx="9440034" cy="1828801"/>
          </a:xfrm>
        </p:spPr>
        <p:txBody>
          <a:bodyPr>
            <a:normAutofit fontScale="90000"/>
          </a:bodyPr>
          <a:lstStyle/>
          <a:p>
            <a:r>
              <a:rPr lang="en-US" sz="6000" b="1"/>
              <a:t>Old Testament Shadows of the </a:t>
            </a:r>
            <a:r>
              <a:rPr lang="en-US" sz="6000" b="1">
                <a:solidFill>
                  <a:schemeClr val="tx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</a:rPr>
              <a:t>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0F65B2-9692-43B7-B656-404BA8DD2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0693" y="3808317"/>
            <a:ext cx="9440034" cy="890122"/>
          </a:xfrm>
        </p:spPr>
        <p:txBody>
          <a:bodyPr>
            <a:norm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Melchizedek</a:t>
            </a:r>
          </a:p>
        </p:txBody>
      </p:sp>
    </p:spTree>
    <p:extLst>
      <p:ext uri="{BB962C8B-B14F-4D97-AF65-F5344CB8AC3E}">
        <p14:creationId xmlns:p14="http://schemas.microsoft.com/office/powerpoint/2010/main" val="13393132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F355E-D50A-3164-7900-5405BFA26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Why Is The Melchizedek Shadow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45B14-0916-BA53-546E-97C9333E2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228725"/>
            <a:ext cx="10353762" cy="52197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/>
              <a:t>The Messiah was prophesied to be king and priest of God</a:t>
            </a:r>
          </a:p>
          <a:p>
            <a:pPr lvl="1">
              <a:spcBef>
                <a:spcPts val="1200"/>
              </a:spcBef>
            </a:pPr>
            <a:r>
              <a:rPr lang="en-US" sz="2300"/>
              <a:t>He would be a “branch” from the stem of Jesse – Isa. 11:1-9ff.</a:t>
            </a:r>
          </a:p>
          <a:p>
            <a:pPr lvl="1">
              <a:spcBef>
                <a:spcPts val="1200"/>
              </a:spcBef>
            </a:pPr>
            <a:r>
              <a:rPr lang="en-US" sz="2300"/>
              <a:t>He would reign on David’s throne – Isa. 9:6-7</a:t>
            </a:r>
          </a:p>
          <a:p>
            <a:pPr lvl="1">
              <a:spcBef>
                <a:spcPts val="1200"/>
              </a:spcBef>
            </a:pPr>
            <a:r>
              <a:rPr lang="en-US" sz="2300"/>
              <a:t>This “Branch” would serve as priest while on the throne – Zech. 6:11-13</a:t>
            </a:r>
          </a:p>
          <a:p>
            <a:pPr>
              <a:spcBef>
                <a:spcPts val="1200"/>
              </a:spcBef>
            </a:pPr>
            <a:r>
              <a:rPr lang="en-US"/>
              <a:t>This king and priest Messiah created a problem!</a:t>
            </a:r>
          </a:p>
          <a:p>
            <a:pPr lvl="1">
              <a:spcBef>
                <a:spcPts val="1200"/>
              </a:spcBef>
            </a:pPr>
            <a:r>
              <a:rPr lang="en-US" sz="2300"/>
              <a:t>To be a branch from Jesse and rule on David’s throne meant he had to be of the tribe of Judah.</a:t>
            </a:r>
          </a:p>
          <a:p>
            <a:pPr lvl="1">
              <a:spcBef>
                <a:spcPts val="1200"/>
              </a:spcBef>
            </a:pPr>
            <a:r>
              <a:rPr lang="en-US" sz="2300"/>
              <a:t>Levi, not Judah, was the priestly tribe.</a:t>
            </a:r>
          </a:p>
          <a:p>
            <a:pPr lvl="1">
              <a:spcBef>
                <a:spcPts val="1200"/>
              </a:spcBef>
            </a:pPr>
            <a:r>
              <a:rPr lang="en-US" sz="2300"/>
              <a:t>How could this be? Was their precedence? What would happen to the Law?</a:t>
            </a:r>
          </a:p>
        </p:txBody>
      </p:sp>
    </p:spTree>
    <p:extLst>
      <p:ext uri="{BB962C8B-B14F-4D97-AF65-F5344CB8AC3E}">
        <p14:creationId xmlns:p14="http://schemas.microsoft.com/office/powerpoint/2010/main" val="139966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35ED3-BB8B-4989-BF30-4940993CC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8874" y="696950"/>
            <a:ext cx="9056902" cy="58847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  <a:effectLst/>
              </a:rPr>
              <a:t>He appears after Abraham defeats of the four kings – Gen. 14:17-20</a:t>
            </a:r>
          </a:p>
          <a:p>
            <a:pPr lvl="1"/>
            <a:r>
              <a:rPr lang="en-US">
                <a:solidFill>
                  <a:schemeClr val="tx1"/>
                </a:solidFill>
                <a:effectLst/>
              </a:rPr>
              <a:t>He was king of righteousness and of peace.</a:t>
            </a:r>
          </a:p>
          <a:p>
            <a:pPr lvl="1"/>
            <a:r>
              <a:rPr lang="en-US">
                <a:solidFill>
                  <a:schemeClr val="tx1"/>
                </a:solidFill>
                <a:effectLst/>
              </a:rPr>
              <a:t>He was priest of God Most High.</a:t>
            </a:r>
          </a:p>
          <a:p>
            <a:pPr lvl="1"/>
            <a:r>
              <a:rPr lang="en-US">
                <a:solidFill>
                  <a:schemeClr val="tx1"/>
                </a:solidFill>
                <a:effectLst/>
              </a:rPr>
              <a:t>Abraham acknowledged his exalted position by receiving his blessing and giving him 10</a:t>
            </a:r>
            <a:r>
              <a:rPr lang="en-US" baseline="30000">
                <a:solidFill>
                  <a:schemeClr val="tx1"/>
                </a:solidFill>
                <a:effectLst/>
              </a:rPr>
              <a:t>th</a:t>
            </a:r>
            <a:r>
              <a:rPr lang="en-US">
                <a:solidFill>
                  <a:schemeClr val="tx1"/>
                </a:solidFill>
                <a:effectLst/>
              </a:rPr>
              <a:t> of the spoils.</a:t>
            </a:r>
          </a:p>
          <a:p>
            <a:r>
              <a:rPr lang="en-US">
                <a:solidFill>
                  <a:schemeClr val="tx1"/>
                </a:solidFill>
                <a:effectLst/>
              </a:rPr>
              <a:t>David prophesied of the Messianic king and priest of the order of Melchizedek – Psa. 110:1-2, 4</a:t>
            </a:r>
          </a:p>
          <a:p>
            <a:pPr lvl="1"/>
            <a:r>
              <a:rPr lang="en-US">
                <a:solidFill>
                  <a:schemeClr val="tx1"/>
                </a:solidFill>
                <a:effectLst/>
              </a:rPr>
              <a:t>The Messiah is Lord and would rule at God’s right hand – 110:1</a:t>
            </a:r>
          </a:p>
          <a:p>
            <a:pPr lvl="1"/>
            <a:r>
              <a:rPr lang="en-US">
                <a:solidFill>
                  <a:schemeClr val="tx1"/>
                </a:solidFill>
                <a:effectLst/>
              </a:rPr>
              <a:t>God gave an unchanging oath that He would be a priest forever after the order of Melchizedek – 110:4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EA91FB-4985-4340-ABB7-8942942B66C1}"/>
              </a:ext>
            </a:extLst>
          </p:cNvPr>
          <p:cNvSpPr txBox="1"/>
          <p:nvPr/>
        </p:nvSpPr>
        <p:spPr>
          <a:xfrm>
            <a:off x="877695" y="335845"/>
            <a:ext cx="119645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chemeClr val="bg1">
                    <a:lumMod val="65000"/>
                    <a:lumOff val="35000"/>
                  </a:schemeClr>
                </a:solidFill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SHADOW</a:t>
            </a:r>
            <a:endParaRPr lang="en-US" sz="4800" b="1">
              <a:solidFill>
                <a:schemeClr val="bg1">
                  <a:lumMod val="65000"/>
                  <a:lumOff val="35000"/>
                </a:schemeClr>
              </a:solidFill>
              <a:effectLst>
                <a:glow rad="101600">
                  <a:schemeClr val="bg1">
                    <a:lumMod val="75000"/>
                    <a:lumOff val="25000"/>
                    <a:alpha val="60000"/>
                  </a:schemeClr>
                </a:glo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1B0CC3-E57A-40C9-A62D-CF6EB196E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24" y="3009901"/>
            <a:ext cx="3225069" cy="791422"/>
          </a:xfrm>
        </p:spPr>
        <p:txBody>
          <a:bodyPr>
            <a:normAutofit fontScale="90000"/>
          </a:bodyPr>
          <a:lstStyle/>
          <a:p>
            <a:pPr algn="l"/>
            <a:r>
              <a:rPr lang="en-US" b="1">
                <a:solidFill>
                  <a:srgbClr val="FF0000"/>
                </a:solidFill>
              </a:rPr>
              <a:t>Melchizedek</a:t>
            </a:r>
          </a:p>
        </p:txBody>
      </p:sp>
    </p:spTree>
    <p:extLst>
      <p:ext uri="{BB962C8B-B14F-4D97-AF65-F5344CB8AC3E}">
        <p14:creationId xmlns:p14="http://schemas.microsoft.com/office/powerpoint/2010/main" val="41148530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35ED3-BB8B-4989-BF30-4940993CC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799" y="993452"/>
            <a:ext cx="9096375" cy="4849787"/>
          </a:xfrm>
          <a:solidFill>
            <a:srgbClr val="FFFFFF">
              <a:alpha val="81000"/>
            </a:srgbClr>
          </a:solidFill>
        </p:spPr>
        <p:txBody>
          <a:bodyPr anchor="ctr">
            <a:normAutofit/>
          </a:bodyPr>
          <a:lstStyle/>
          <a:p>
            <a:pPr>
              <a:spcBef>
                <a:spcPts val="1200"/>
              </a:spcBef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effectLst/>
              </a:rPr>
              <a:t>Jesus fulfilled the role of </a:t>
            </a:r>
            <a:r>
              <a:rPr lang="en-US" b="1">
                <a:solidFill>
                  <a:schemeClr val="bg1"/>
                </a:solidFill>
                <a:effectLst/>
              </a:rPr>
              <a:t>king</a:t>
            </a:r>
            <a:r>
              <a:rPr lang="en-US">
                <a:solidFill>
                  <a:schemeClr val="bg1"/>
                </a:solidFill>
                <a:effectLst/>
              </a:rPr>
              <a:t> – Heb. 7:1-2; Lk. 1:30-33; Acts 2:32-36; Psa. 110:1-4</a:t>
            </a:r>
          </a:p>
          <a:p>
            <a:pPr>
              <a:spcBef>
                <a:spcPts val="1200"/>
              </a:spcBef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effectLst/>
              </a:rPr>
              <a:t>Jesus fulfills the role of </a:t>
            </a:r>
            <a:r>
              <a:rPr lang="en-US" b="1">
                <a:solidFill>
                  <a:schemeClr val="bg1"/>
                </a:solidFill>
                <a:effectLst/>
              </a:rPr>
              <a:t>eternal High Priest</a:t>
            </a:r>
            <a:r>
              <a:rPr lang="en-US">
                <a:solidFill>
                  <a:schemeClr val="bg1"/>
                </a:solidFill>
                <a:effectLst/>
              </a:rPr>
              <a:t> – Heb. 6:19-20; 7:3; Heb. 7:15-17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A27595-7DE0-4DE1-8237-BDC42C5F7954}"/>
              </a:ext>
            </a:extLst>
          </p:cNvPr>
          <p:cNvSpPr txBox="1"/>
          <p:nvPr/>
        </p:nvSpPr>
        <p:spPr>
          <a:xfrm>
            <a:off x="984493" y="230047"/>
            <a:ext cx="748331" cy="639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S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U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B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S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T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A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N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C</a:t>
            </a:r>
          </a:p>
          <a:p>
            <a:pPr algn="ctr">
              <a:lnSpc>
                <a:spcPts val="5500"/>
              </a:lnSpc>
            </a:pPr>
            <a:r>
              <a:rPr lang="en-US" sz="4400" b="1"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E</a:t>
            </a:r>
            <a:endParaRPr lang="en-US" sz="4000" b="1">
              <a:effectLst>
                <a:glow rad="101600">
                  <a:schemeClr val="bg1">
                    <a:lumMod val="75000"/>
                    <a:lumOff val="25000"/>
                    <a:alpha val="60000"/>
                  </a:schemeClr>
                </a:glo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1B0CC3-E57A-40C9-A62D-CF6EB196E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619" y="2628900"/>
            <a:ext cx="2140081" cy="695324"/>
          </a:xfrm>
        </p:spPr>
        <p:txBody>
          <a:bodyPr>
            <a:noAutofit/>
          </a:bodyPr>
          <a:lstStyle/>
          <a:p>
            <a:r>
              <a:rPr lang="en-US" sz="5400" b="1">
                <a:solidFill>
                  <a:srgbClr val="FF0000"/>
                </a:solidFill>
              </a:rPr>
              <a:t>Jesus</a:t>
            </a:r>
            <a:endParaRPr lang="en-US" sz="6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1209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35ED3-BB8B-4989-BF30-4940993CC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0941" y="551985"/>
            <a:ext cx="8336233" cy="5787483"/>
          </a:xfrm>
          <a:solidFill>
            <a:srgbClr val="FFFFFF">
              <a:alpha val="81000"/>
            </a:srgbClr>
          </a:solidFill>
        </p:spPr>
        <p:txBody>
          <a:bodyPr anchor="ctr">
            <a:normAutofit/>
          </a:bodyPr>
          <a:lstStyle/>
          <a:p>
            <a:pPr>
              <a:spcBef>
                <a:spcPts val="1200"/>
              </a:spcBef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effectLst/>
              </a:rPr>
              <a:t>Answers Jesus being of the </a:t>
            </a:r>
            <a:r>
              <a:rPr lang="en-US" b="1">
                <a:solidFill>
                  <a:schemeClr val="bg1"/>
                </a:solidFill>
                <a:effectLst/>
              </a:rPr>
              <a:t>tribe of Judah </a:t>
            </a:r>
            <a:r>
              <a:rPr lang="en-US">
                <a:solidFill>
                  <a:schemeClr val="bg1"/>
                </a:solidFill>
                <a:effectLst/>
              </a:rPr>
              <a:t>– Heb. 7:3; Gen. 14; Psa. 110:1-4</a:t>
            </a:r>
          </a:p>
          <a:p>
            <a:pPr>
              <a:spcBef>
                <a:spcPts val="1200"/>
              </a:spcBef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effectLst/>
              </a:rPr>
              <a:t>Answers how Christ’s priesthood could be</a:t>
            </a:r>
            <a:r>
              <a:rPr lang="en-US" b="1">
                <a:solidFill>
                  <a:schemeClr val="bg1"/>
                </a:solidFill>
                <a:effectLst/>
              </a:rPr>
              <a:t> greater than the Levitical </a:t>
            </a:r>
            <a:r>
              <a:rPr lang="en-US">
                <a:solidFill>
                  <a:schemeClr val="bg1"/>
                </a:solidFill>
                <a:effectLst/>
              </a:rPr>
              <a:t>– Heb. 7:4-10</a:t>
            </a:r>
          </a:p>
          <a:p>
            <a:pPr>
              <a:spcBef>
                <a:spcPts val="1200"/>
              </a:spcBef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effectLst/>
              </a:rPr>
              <a:t>Answers whether </a:t>
            </a:r>
            <a:r>
              <a:rPr lang="en-US" b="1">
                <a:solidFill>
                  <a:schemeClr val="bg1"/>
                </a:solidFill>
                <a:effectLst/>
              </a:rPr>
              <a:t>the Law could stop Jesus from being a priest </a:t>
            </a:r>
            <a:r>
              <a:rPr lang="en-US">
                <a:solidFill>
                  <a:schemeClr val="bg1"/>
                </a:solidFill>
                <a:effectLst/>
              </a:rPr>
              <a:t>– Heb. 7:11-14</a:t>
            </a:r>
          </a:p>
          <a:p>
            <a:pPr>
              <a:spcBef>
                <a:spcPts val="1200"/>
              </a:spcBef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  <a:effectLst/>
              </a:rPr>
              <a:t>Answers why Jesus offers a </a:t>
            </a:r>
            <a:r>
              <a:rPr lang="en-US" b="1">
                <a:solidFill>
                  <a:schemeClr val="bg1"/>
                </a:solidFill>
                <a:effectLst/>
              </a:rPr>
              <a:t>greater, more steadfast, and sure hope </a:t>
            </a:r>
            <a:r>
              <a:rPr lang="en-US">
                <a:solidFill>
                  <a:schemeClr val="bg1"/>
                </a:solidFill>
                <a:effectLst/>
              </a:rPr>
              <a:t>– Heb. 7:15-25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3FB588-B05D-F47B-B0CD-A245D4CFFB0D}"/>
              </a:ext>
            </a:extLst>
          </p:cNvPr>
          <p:cNvSpPr txBox="1"/>
          <p:nvPr/>
        </p:nvSpPr>
        <p:spPr>
          <a:xfrm>
            <a:off x="1251860" y="58846"/>
            <a:ext cx="74833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>
                <a:solidFill>
                  <a:schemeClr val="bg1">
                    <a:lumMod val="65000"/>
                    <a:lumOff val="35000"/>
                  </a:schemeClr>
                </a:solidFill>
                <a:effectLst>
                  <a:glow rad="101600">
                    <a:schemeClr val="bg1">
                      <a:lumMod val="75000"/>
                      <a:lumOff val="25000"/>
                      <a:alpha val="60000"/>
                    </a:schemeClr>
                  </a:glow>
                </a:effectLst>
              </a:rPr>
              <a:t>QUESTIONS</a:t>
            </a:r>
            <a:endParaRPr lang="en-US" sz="3600" b="1">
              <a:solidFill>
                <a:schemeClr val="bg1">
                  <a:lumMod val="65000"/>
                  <a:lumOff val="35000"/>
                </a:schemeClr>
              </a:solidFill>
              <a:effectLst>
                <a:glow rad="101600">
                  <a:schemeClr val="bg1">
                    <a:lumMod val="75000"/>
                    <a:lumOff val="25000"/>
                    <a:alpha val="60000"/>
                  </a:schemeClr>
                </a:glo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1B0CC3-E57A-40C9-A62D-CF6EB196E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7" y="2750402"/>
            <a:ext cx="3228278" cy="695324"/>
          </a:xfrm>
        </p:spPr>
        <p:txBody>
          <a:bodyPr>
            <a:noAutofit/>
          </a:bodyPr>
          <a:lstStyle/>
          <a:p>
            <a:r>
              <a:rPr lang="en-US" sz="4000" b="1">
                <a:solidFill>
                  <a:srgbClr val="FF0000"/>
                </a:solidFill>
              </a:rPr>
              <a:t>Melchizedek</a:t>
            </a:r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2758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342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Calisto MT</vt:lpstr>
      <vt:lpstr>Wingdings 2</vt:lpstr>
      <vt:lpstr>Slate</vt:lpstr>
      <vt:lpstr>Old Testament Shadows of the Christ</vt:lpstr>
      <vt:lpstr>Why Is The Melchizedek Shadow Important?</vt:lpstr>
      <vt:lpstr>Melchizedek</vt:lpstr>
      <vt:lpstr>Jesus</vt:lpstr>
      <vt:lpstr>Melchizedek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Testament Shadows</dc:title>
  <dc:creator>Rodney Pitts</dc:creator>
  <cp:lastModifiedBy>Rodney Pitts</cp:lastModifiedBy>
  <cp:revision>2</cp:revision>
  <dcterms:created xsi:type="dcterms:W3CDTF">2019-01-02T16:40:09Z</dcterms:created>
  <dcterms:modified xsi:type="dcterms:W3CDTF">2023-10-12T19:56:23Z</dcterms:modified>
</cp:coreProperties>
</file>