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4" r:id="rId3"/>
    <p:sldId id="291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D0B"/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D4BD9-187F-4DF6-A1E6-7497359915DE}" v="184" dt="2023-08-26T21:55:36.112"/>
    <p1510:client id="{79A23282-F50D-4D25-8A7C-60549918A30C}" v="74" dt="2023-08-27T11:23:34.69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3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4B8443F-E5FA-5D35-EFF6-7896CFEE7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063838"/>
            <a:ext cx="506632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 here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9C9904-11DE-F8AA-4316-5ACEC5829E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199" y="2486203"/>
            <a:ext cx="10515600" cy="334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53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65" r:id="rId6"/>
    <p:sldLayoutId id="2147483652" r:id="rId7"/>
    <p:sldLayoutId id="214748365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icom.blogspot.com/2012/01/el-fantastico-mundo-de-la-heterocromi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elrumo/9790798546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71901&amp;picture=golden-grain-in-the-fiel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35" y="600333"/>
            <a:ext cx="6524790" cy="2862225"/>
          </a:xfrm>
        </p:spPr>
        <p:txBody>
          <a:bodyPr/>
          <a:lstStyle/>
          <a:p>
            <a:r>
              <a:rPr lang="en-US">
                <a:solidFill>
                  <a:schemeClr val="accent6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Opening our eyes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935" y="3628012"/>
            <a:ext cx="5591339" cy="618142"/>
          </a:xfrm>
        </p:spPr>
        <p:txBody>
          <a:bodyPr/>
          <a:lstStyle/>
          <a:p>
            <a:r>
              <a:rPr lang="en-US" b="1">
                <a:latin typeface="Segoe UI Semibold" panose="020B0702040204020203" pitchFamily="34" charset="0"/>
                <a:cs typeface="Segoe UI Semibold" panose="020B0702040204020203" pitchFamily="34" charset="0"/>
              </a:rPr>
              <a:t>Seeing Life Through God’s Eyes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1646" y="0"/>
            <a:ext cx="2895600" cy="6857999"/>
          </a:xfrm>
          <a:solidFill>
            <a:schemeClr val="accent5">
              <a:lumMod val="75000"/>
              <a:alpha val="5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133FCC54-DCFD-E22E-080A-C1A02A988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188" t="26605" r="5781" b="40890"/>
          <a:stretch/>
        </p:blipFill>
        <p:spPr>
          <a:xfrm>
            <a:off x="8182629" y="3498441"/>
            <a:ext cx="3781426" cy="14954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 descr="A close-up of a young person's face&#10;&#10;Description automatically generated">
            <a:extLst>
              <a:ext uri="{FF2B5EF4-FFF2-40B4-BE49-F238E27FC236}">
                <a16:creationId xmlns:a16="http://schemas.microsoft.com/office/drawing/2014/main" id="{4C1FB6A0-E9E0-3244-1E88-1853783DF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343" t="6460" r="11097" b="46393"/>
          <a:stretch/>
        </p:blipFill>
        <p:spPr>
          <a:xfrm>
            <a:off x="7835005" y="1793307"/>
            <a:ext cx="3781426" cy="1495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30">
            <a:extLst>
              <a:ext uri="{FF2B5EF4-FFF2-40B4-BE49-F238E27FC236}">
                <a16:creationId xmlns:a16="http://schemas.microsoft.com/office/drawing/2014/main" id="{B250C39F-3F6C-4D53-86D2-7BC6B2F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otes about Burning cities, burning city background HD wallpaper | Pxfuel">
            <a:extLst>
              <a:ext uri="{FF2B5EF4-FFF2-40B4-BE49-F238E27FC236}">
                <a16:creationId xmlns:a16="http://schemas.microsoft.com/office/drawing/2014/main" id="{BC186E4D-EDF1-B991-97AB-EDA9FB9D7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r="108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32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D055D-AE32-78A3-F2AE-EC2B330F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34807"/>
            <a:ext cx="10096500" cy="6709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800" b="1" cap="none">
                <a:solidFill>
                  <a:schemeClr val="bg1"/>
                </a:solidFill>
              </a:rPr>
              <a:t>Open Our Eyes to the World’s Condition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F939554-D72B-E912-CEC4-B47D04D5B0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1948" y="1152525"/>
            <a:ext cx="10884057" cy="547066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3500">
                <a:solidFill>
                  <a:schemeClr val="bg1"/>
                </a:solidFill>
                <a:latin typeface="Segoe UI Variable Display" pitchFamily="2" charset="0"/>
              </a:rPr>
              <a:t>We must see the world as God sees it—a world destroying itself in sin</a:t>
            </a:r>
          </a:p>
          <a:p>
            <a:pPr lvl="1">
              <a:spcBef>
                <a:spcPts val="1800"/>
              </a:spcBef>
            </a:pPr>
            <a:r>
              <a:rPr lang="en-US" sz="2600">
                <a:solidFill>
                  <a:schemeClr val="bg1"/>
                </a:solidFill>
                <a:latin typeface="Segoe UI Variable Display" pitchFamily="2" charset="0"/>
              </a:rPr>
              <a:t>Adam and Eve – Gen. 3:1-19; Rom. 5:12</a:t>
            </a:r>
          </a:p>
          <a:p>
            <a:pPr lvl="1">
              <a:spcBef>
                <a:spcPts val="1800"/>
              </a:spcBef>
            </a:pPr>
            <a:r>
              <a:rPr lang="en-US" sz="2600">
                <a:solidFill>
                  <a:schemeClr val="bg1"/>
                </a:solidFill>
                <a:latin typeface="Segoe UI Variable Display" pitchFamily="2" charset="0"/>
              </a:rPr>
              <a:t>The flood of Noah’s day – Gen. 6:5-8; 7:17, 20-21</a:t>
            </a:r>
          </a:p>
          <a:p>
            <a:pPr lvl="1">
              <a:spcBef>
                <a:spcPts val="1800"/>
              </a:spcBef>
            </a:pPr>
            <a:r>
              <a:rPr lang="en-US" sz="2600">
                <a:solidFill>
                  <a:schemeClr val="bg1"/>
                </a:solidFill>
                <a:latin typeface="Segoe UI Variable Display" pitchFamily="2" charset="0"/>
              </a:rPr>
              <a:t>Sodom and Gomorrah – Gen. 13:13; 19:24-25; Jude 7</a:t>
            </a:r>
          </a:p>
          <a:p>
            <a:pPr>
              <a:spcBef>
                <a:spcPts val="1800"/>
              </a:spcBef>
            </a:pPr>
            <a:r>
              <a:rPr lang="en-US" sz="3200">
                <a:solidFill>
                  <a:schemeClr val="bg1"/>
                </a:solidFill>
                <a:latin typeface="Segoe UI Variable Display" pitchFamily="2" charset="0"/>
              </a:rPr>
              <a:t>Our world has filled itself with sin</a:t>
            </a:r>
          </a:p>
          <a:p>
            <a:pPr lvl="1">
              <a:spcBef>
                <a:spcPts val="1800"/>
              </a:spcBef>
            </a:pPr>
            <a:r>
              <a:rPr lang="en-US" sz="2600">
                <a:solidFill>
                  <a:schemeClr val="bg1"/>
                </a:solidFill>
                <a:latin typeface="Segoe UI Variable Display" pitchFamily="2" charset="0"/>
              </a:rPr>
              <a:t>The guilt of sin applies to all – Rom. 3:9, 23; Rom. 1:18-20</a:t>
            </a:r>
          </a:p>
          <a:p>
            <a:pPr lvl="1">
              <a:spcBef>
                <a:spcPts val="1800"/>
              </a:spcBef>
            </a:pPr>
            <a:r>
              <a:rPr lang="en-US" sz="2600">
                <a:solidFill>
                  <a:schemeClr val="bg1"/>
                </a:solidFill>
                <a:latin typeface="Segoe UI Variable Display" pitchFamily="2" charset="0"/>
              </a:rPr>
              <a:t>Do we think God will respond differently to sin today? – Rom. 6:23; 2 Thess. 1:7-9; Rev. 21:6-8</a:t>
            </a:r>
          </a:p>
          <a:p>
            <a:pPr lvl="1">
              <a:spcBef>
                <a:spcPts val="1800"/>
              </a:spcBef>
            </a:pPr>
            <a:r>
              <a:rPr lang="en-US" sz="2600">
                <a:solidFill>
                  <a:schemeClr val="bg1"/>
                </a:solidFill>
                <a:latin typeface="Segoe UI Variable Display" pitchFamily="2" charset="0"/>
              </a:rPr>
              <a:t>I must ask myself how I can sit by and do nothing!</a:t>
            </a:r>
            <a:endParaRPr lang="en-US" sz="1900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1030" name="Rectangle 1034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37AB10F6-BE6F-B6C4-276F-0659D5B6D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03" r="22008"/>
          <a:stretch/>
        </p:blipFill>
        <p:spPr bwMode="auto">
          <a:xfrm>
            <a:off x="1" y="1"/>
            <a:ext cx="2513478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62A3DB-B642-D4F5-9195-14EBB1E7D61E}"/>
              </a:ext>
            </a:extLst>
          </p:cNvPr>
          <p:cNvSpPr/>
          <p:nvPr/>
        </p:nvSpPr>
        <p:spPr>
          <a:xfrm>
            <a:off x="7739406" y="744718"/>
            <a:ext cx="1536569" cy="25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90825" y="386500"/>
            <a:ext cx="8997763" cy="6089714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>
                <a:latin typeface="Segoe UI Variable Text" pitchFamily="2" charset="0"/>
              </a:rPr>
              <a:t>A soul is invaluable – Mt. 16:24-26</a:t>
            </a:r>
          </a:p>
          <a:p>
            <a:pPr lvl="1">
              <a:spcBef>
                <a:spcPts val="1800"/>
              </a:spcBef>
            </a:pPr>
            <a:r>
              <a:rPr lang="en-US">
                <a:latin typeface="Segoe UI Variable Text" pitchFamily="2" charset="0"/>
              </a:rPr>
              <a:t>I have found this difficult for the world to see.</a:t>
            </a:r>
          </a:p>
          <a:p>
            <a:pPr lvl="1">
              <a:spcBef>
                <a:spcPts val="1800"/>
              </a:spcBef>
            </a:pPr>
            <a:r>
              <a:rPr lang="en-US">
                <a:latin typeface="Segoe UI Variable Text" pitchFamily="2" charset="0"/>
              </a:rPr>
              <a:t>I have found this difficult for Christians to see – Mt. 7:16, 20</a:t>
            </a:r>
          </a:p>
          <a:p>
            <a:pPr>
              <a:spcBef>
                <a:spcPts val="1800"/>
              </a:spcBef>
            </a:pPr>
            <a:r>
              <a:rPr lang="en-US" sz="3200">
                <a:latin typeface="Segoe UI Variable Text" pitchFamily="2" charset="0"/>
              </a:rPr>
              <a:t>We must open our eyes to the value of a lost soul!</a:t>
            </a:r>
          </a:p>
          <a:p>
            <a:pPr lvl="1">
              <a:spcBef>
                <a:spcPts val="1800"/>
              </a:spcBef>
            </a:pPr>
            <a:r>
              <a:rPr lang="en-US">
                <a:latin typeface="Segoe UI Variable Text" pitchFamily="2" charset="0"/>
              </a:rPr>
              <a:t>God values souls enough to send Jesus to die – Rom. 5:6-8</a:t>
            </a:r>
          </a:p>
          <a:p>
            <a:pPr lvl="1">
              <a:spcBef>
                <a:spcPts val="1800"/>
              </a:spcBef>
            </a:pPr>
            <a:r>
              <a:rPr lang="en-US">
                <a:latin typeface="Segoe UI Variable Text" pitchFamily="2" charset="0"/>
              </a:rPr>
              <a:t>Jesus valued souls enough to leave heaven and die on the cross – Phil. 2:6-8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D055D-AE32-78A3-F2AE-EC2B330F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7613"/>
            <a:ext cx="2362200" cy="2379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Open our Eyes to the Value of a Soul</a:t>
            </a:r>
          </a:p>
        </p:txBody>
      </p:sp>
    </p:spTree>
    <p:extLst>
      <p:ext uri="{BB962C8B-B14F-4D97-AF65-F5344CB8AC3E}">
        <p14:creationId xmlns:p14="http://schemas.microsoft.com/office/powerpoint/2010/main" val="134394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ield of wheat&#10;&#10;Description automatically generated">
            <a:extLst>
              <a:ext uri="{FF2B5EF4-FFF2-40B4-BE49-F238E27FC236}">
                <a16:creationId xmlns:a16="http://schemas.microsoft.com/office/drawing/2014/main" id="{71F0099F-3DD2-DF8F-985D-73FAF8DF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7" t="36111" r="2" b="46527"/>
          <a:stretch/>
        </p:blipFill>
        <p:spPr>
          <a:xfrm>
            <a:off x="0" y="0"/>
            <a:ext cx="12192000" cy="11906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D055D-AE32-78A3-F2AE-EC2B330F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09551"/>
            <a:ext cx="10896600" cy="6914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kern="1200" cap="none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Open Our Eyes to the Work Before 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1987" y="1504599"/>
            <a:ext cx="10868025" cy="49434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600"/>
              </a:spcBef>
            </a:pPr>
            <a:r>
              <a:rPr lang="en-US" sz="3000">
                <a:latin typeface="Segoe UI Variable Display" pitchFamily="2" charset="0"/>
              </a:rPr>
              <a:t>We must be like our Master! – Matt. 10:24-25</a:t>
            </a:r>
          </a:p>
          <a:p>
            <a:pPr lvl="1">
              <a:spcBef>
                <a:spcPts val="1600"/>
              </a:spcBef>
            </a:pPr>
            <a:r>
              <a:rPr lang="en-US" sz="2300">
                <a:latin typeface="Segoe UI Variable Display" pitchFamily="2" charset="0"/>
              </a:rPr>
              <a:t>Jesus came to “seek and save the lost” – Lk. 19:10</a:t>
            </a:r>
          </a:p>
          <a:p>
            <a:pPr lvl="1">
              <a:spcBef>
                <a:spcPts val="1600"/>
              </a:spcBef>
            </a:pPr>
            <a:r>
              <a:rPr lang="en-US" sz="2300">
                <a:latin typeface="Segoe UI Variable Display" pitchFamily="2" charset="0"/>
              </a:rPr>
              <a:t>To be like Christ we must seek the lost to reconcile them to God  – 2 Cor. 5:17-19</a:t>
            </a:r>
          </a:p>
          <a:p>
            <a:pPr>
              <a:spcBef>
                <a:spcPts val="1600"/>
              </a:spcBef>
            </a:pPr>
            <a:r>
              <a:rPr lang="en-US" sz="3000">
                <a:latin typeface="Segoe UI Variable Display" pitchFamily="2" charset="0"/>
              </a:rPr>
              <a:t>We must open our eyes to the “harvest” of souls before us</a:t>
            </a:r>
          </a:p>
          <a:p>
            <a:pPr lvl="1">
              <a:spcBef>
                <a:spcPts val="1600"/>
              </a:spcBef>
            </a:pPr>
            <a:r>
              <a:rPr lang="en-US" sz="2300">
                <a:latin typeface="Segoe UI Variable Display" pitchFamily="2" charset="0"/>
              </a:rPr>
              <a:t>The fields are ripe for harvest now – Jn. 4:34-36</a:t>
            </a:r>
          </a:p>
          <a:p>
            <a:pPr lvl="1">
              <a:spcBef>
                <a:spcPts val="1600"/>
              </a:spcBef>
            </a:pPr>
            <a:r>
              <a:rPr lang="en-US" sz="2300">
                <a:effectLst/>
                <a:latin typeface="Segoe UI Variable Display" pitchFamily="2" charset="0"/>
              </a:rPr>
              <a:t>Now is the time of salvation for all – 2 Cor. 6:1-2</a:t>
            </a:r>
          </a:p>
          <a:p>
            <a:pPr lvl="1">
              <a:spcBef>
                <a:spcPts val="1600"/>
              </a:spcBef>
            </a:pPr>
            <a:r>
              <a:rPr lang="en-US" sz="2300">
                <a:latin typeface="Segoe UI Variable Display" pitchFamily="2" charset="0"/>
              </a:rPr>
              <a:t>It is time to shine Christ’s light to the world by our </a:t>
            </a:r>
            <a:r>
              <a:rPr lang="en-US" sz="2300" b="1">
                <a:latin typeface="Segoe UI Variable Display" pitchFamily="2" charset="0"/>
              </a:rPr>
              <a:t>deeds</a:t>
            </a:r>
            <a:r>
              <a:rPr lang="en-US" sz="2300">
                <a:latin typeface="Segoe UI Variable Display" pitchFamily="2" charset="0"/>
              </a:rPr>
              <a:t> and </a:t>
            </a:r>
            <a:r>
              <a:rPr lang="en-US" sz="2300" b="1">
                <a:latin typeface="Segoe UI Variable Display" pitchFamily="2" charset="0"/>
              </a:rPr>
              <a:t>words</a:t>
            </a:r>
            <a:r>
              <a:rPr lang="en-US" sz="2300">
                <a:latin typeface="Segoe UI Variable Display" pitchFamily="2" charset="0"/>
              </a:rPr>
              <a:t> – Matt. 5:14-16</a:t>
            </a:r>
          </a:p>
          <a:p>
            <a:pPr lvl="1">
              <a:spcBef>
                <a:spcPts val="1600"/>
              </a:spcBef>
            </a:pPr>
            <a:r>
              <a:rPr lang="en-US" sz="2300">
                <a:latin typeface="Segoe UI Variable Display" pitchFamily="2" charset="0"/>
              </a:rPr>
              <a:t>We cannot afford to wait for a more convenient time – Mt. 9:36-38</a:t>
            </a: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184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300960_Win32.potx" id="{05C05B2A-1785-40C9-B8F7-D31D6D5CB380}" vid="{9F0EE0D9-7B27-432E-B851-47307B31D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{05711534-8231-4D8D-B5BF-B78C9BCDC938}tf45300960_win32</Template>
  <TotalTime>0</TotalTime>
  <Words>336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Segoe UI</vt:lpstr>
      <vt:lpstr>Segoe UI Light</vt:lpstr>
      <vt:lpstr>Segoe UI Semibold</vt:lpstr>
      <vt:lpstr>Segoe UI Variable Display</vt:lpstr>
      <vt:lpstr>Segoe UI Variable Text</vt:lpstr>
      <vt:lpstr>Office Theme</vt:lpstr>
      <vt:lpstr>Opening our eyes</vt:lpstr>
      <vt:lpstr>Open Our Eyes to the World’s Condition</vt:lpstr>
      <vt:lpstr>Open our Eyes to the Value of a Soul</vt:lpstr>
      <vt:lpstr>Open Our Eyes to the Work Before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Satisfaction</dc:title>
  <dc:creator>Rodney Pitts</dc:creator>
  <cp:lastModifiedBy>Rodney Pitts</cp:lastModifiedBy>
  <cp:revision>2</cp:revision>
  <dcterms:created xsi:type="dcterms:W3CDTF">2023-08-17T20:48:38Z</dcterms:created>
  <dcterms:modified xsi:type="dcterms:W3CDTF">2023-08-28T11:34:09Z</dcterms:modified>
</cp:coreProperties>
</file>