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68" r:id="rId5"/>
    <p:sldId id="271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92CC"/>
    <a:srgbClr val="FF6702"/>
    <a:srgbClr val="FF3305"/>
    <a:srgbClr val="CF3E00"/>
    <a:srgbClr val="236F7A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508A6A-527B-4922-89CC-F997752A3F8B}" v="682" dt="2024-03-31T12:24:41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382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25600" y="2133600"/>
            <a:ext cx="8940800" cy="1905000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19600"/>
            <a:ext cx="91440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48400"/>
            <a:ext cx="579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D5C2602-04F0-4733-870C-E7A43D6BF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1FB98-D4D2-4651-A29F-5FBA81760E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3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304800"/>
            <a:ext cx="21336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4800" y="304800"/>
            <a:ext cx="61976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C4099-8D83-484B-8AFE-82617FB77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7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304800"/>
            <a:ext cx="9347200" cy="1219200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5200" y="1676400"/>
            <a:ext cx="9347200" cy="4572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7A9BE-7CB2-49D4-B0DD-BE68D03A2E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199" y="4406901"/>
            <a:ext cx="9091084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199" y="2906713"/>
            <a:ext cx="9091084" cy="1500187"/>
          </a:xfrm>
        </p:spPr>
        <p:txBody>
          <a:bodyPr anchor="b"/>
          <a:lstStyle>
            <a:lvl1pPr marL="0" indent="0">
              <a:buNone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FC42F-F1E7-4B2B-B3AC-17E3286496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44800" y="1981200"/>
            <a:ext cx="4165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3600" y="1981200"/>
            <a:ext cx="4165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AD95B-4178-4B56-B242-1617DC4A4B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1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10B34-972E-4C9E-935B-1363A6B647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3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C5E44-D83D-4661-A603-974E3A457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0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1E8A5-2C8E-444B-97C5-72342727EB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21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909D5-674F-4242-8147-2627A78E86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5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E9587-2FA8-4EFC-9D89-B13062C273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4800" y="304800"/>
            <a:ext cx="8534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44800" y="1981200"/>
            <a:ext cx="8534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44800" y="62484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2484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D0661FF-00C1-4B9D-982E-8E647EF6F3A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Are Not Doing Anything”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A Serious Accusation</a:t>
            </a:r>
          </a:p>
        </p:txBody>
      </p:sp>
    </p:spTree>
    <p:extLst>
      <p:ext uri="{BB962C8B-B14F-4D97-AF65-F5344CB8AC3E}">
        <p14:creationId xmlns:p14="http://schemas.microsoft.com/office/powerpoint/2010/main" val="415943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0"/>
            <a:ext cx="1828800" cy="4191000"/>
          </a:xfrm>
        </p:spPr>
        <p:txBody>
          <a:bodyPr/>
          <a:lstStyle/>
          <a:p>
            <a:pPr algn="ctr"/>
            <a:r>
              <a:rPr lang="en-US" sz="3800"/>
              <a:t>We Must Do The Lord’s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371600"/>
            <a:ext cx="9067800" cy="4800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/>
              <a:t>It is not enough to be “working” – Rev. 2:1-5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/>
              <a:t>We must be doing the work of Christ the Lord – Phil. 3:20; 1 Cor. 15:58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600"/>
              <a:t>Works the scriptures reveal and equip us to do – 2 Tim. 3:16-17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600"/>
              <a:t>Works that can be done “in the name of the Lord Jesus” – Col. 3:17; Mt. 7:22-23</a:t>
            </a:r>
          </a:p>
        </p:txBody>
      </p:sp>
    </p:spTree>
    <p:extLst>
      <p:ext uri="{BB962C8B-B14F-4D97-AF65-F5344CB8AC3E}">
        <p14:creationId xmlns:p14="http://schemas.microsoft.com/office/powerpoint/2010/main" val="3370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12192000" cy="9906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Lord’s Works?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51A35-B775-D78B-78DA-04B8EE2D48C2}"/>
              </a:ext>
            </a:extLst>
          </p:cNvPr>
          <p:cNvSpPr/>
          <p:nvPr/>
        </p:nvSpPr>
        <p:spPr bwMode="auto">
          <a:xfrm>
            <a:off x="0" y="1066800"/>
            <a:ext cx="12192000" cy="579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62DDEC-045D-7047-815E-0C4CDB24DCE0}"/>
              </a:ext>
            </a:extLst>
          </p:cNvPr>
          <p:cNvSpPr txBox="1">
            <a:spLocks/>
          </p:cNvSpPr>
          <p:nvPr/>
        </p:nvSpPr>
        <p:spPr bwMode="auto">
          <a:xfrm>
            <a:off x="914400" y="1219199"/>
            <a:ext cx="10439400" cy="560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kern="0" dirty="0"/>
              <a:t>Evangelism – spreading the gospel – Acts 8:4; Mt. 28:18-20; 1 Thess. 1:8; 2 Cor. 11:8; etc.</a:t>
            </a:r>
          </a:p>
          <a:p>
            <a:pPr marL="457200" indent="-45720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kern="0" dirty="0"/>
              <a:t>Edification – building up and strengthening the saved – 1 Cor. 14:26; Heb. 10:24-25; Gal. 6:1-2</a:t>
            </a:r>
          </a:p>
          <a:p>
            <a:pPr marL="457200" indent="-45720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kern="0" dirty="0"/>
              <a:t>Benevolence – helping the needy – Jas. 1:26-27; Heb. 6:10; 2 Cor. 9:1-2; 2 Cor. 8:1-4; 1 Cor. 16:1-2; Rom. 15:25-26</a:t>
            </a:r>
          </a:p>
          <a:p>
            <a:pPr marL="457200" indent="-45720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kern="0" dirty="0"/>
              <a:t>If we are doing these works, we are doing what the Lord wants and the accusation is false.</a:t>
            </a:r>
          </a:p>
          <a:p>
            <a:pPr marL="457200" indent="-457200" algn="l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900" kern="0" dirty="0"/>
              <a:t>Congregational work is no substitute for individual effort – Mt. 5:16</a:t>
            </a:r>
          </a:p>
        </p:txBody>
      </p:sp>
    </p:spTree>
    <p:extLst>
      <p:ext uri="{BB962C8B-B14F-4D97-AF65-F5344CB8AC3E}">
        <p14:creationId xmlns:p14="http://schemas.microsoft.com/office/powerpoint/2010/main" val="33434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1333500"/>
            <a:ext cx="1981200" cy="4191000"/>
          </a:xfrm>
        </p:spPr>
        <p:txBody>
          <a:bodyPr/>
          <a:lstStyle/>
          <a:p>
            <a:pPr algn="ctr"/>
            <a:r>
              <a:rPr lang="en-US" sz="3400"/>
              <a:t>Why Would People Accuse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838200"/>
            <a:ext cx="9067800" cy="5638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/>
              <a:t>There are misconceptions concerning growth, evangelism, and the Lord’s work.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/>
              <a:t>So, we appear to be those who </a:t>
            </a:r>
            <a:r>
              <a:rPr lang="en-US" b="1"/>
              <a:t>refuse</a:t>
            </a:r>
            <a:r>
              <a:rPr lang="en-US"/>
              <a:t> </a:t>
            </a:r>
            <a:r>
              <a:rPr lang="en-US" b="1"/>
              <a:t>to do something </a:t>
            </a:r>
            <a:r>
              <a:rPr lang="en-US"/>
              <a:t>and </a:t>
            </a:r>
            <a:r>
              <a:rPr lang="en-US" b="1"/>
              <a:t>grow</a:t>
            </a:r>
            <a:r>
              <a:rPr lang="en-US"/>
              <a:t>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/>
              <a:t>Numerical growth is not a legitimate goal.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/>
              <a:t>A legitimate goal is the spiritual growth of its members – 2 Cor. 5:9-10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/>
              <a:t>Growth in doing the Lord’s work to the extent of our abilities – 2 Cor. 8:3-5, 12</a:t>
            </a:r>
          </a:p>
        </p:txBody>
      </p:sp>
    </p:spTree>
    <p:extLst>
      <p:ext uri="{BB962C8B-B14F-4D97-AF65-F5344CB8AC3E}">
        <p14:creationId xmlns:p14="http://schemas.microsoft.com/office/powerpoint/2010/main" val="18257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1333500"/>
            <a:ext cx="1981200" cy="4191000"/>
          </a:xfrm>
        </p:spPr>
        <p:txBody>
          <a:bodyPr/>
          <a:lstStyle/>
          <a:p>
            <a:pPr algn="ctr"/>
            <a:r>
              <a:rPr lang="en-US" sz="3400"/>
              <a:t>We May Appear to do Less than We Should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381000"/>
            <a:ext cx="9067800" cy="60960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Increasing numbers is not necessarily saving souls.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 know this is </a:t>
            </a:r>
            <a:r>
              <a:rPr lang="en-US"/>
              <a:t>true because God </a:t>
            </a:r>
            <a:r>
              <a:rPr lang="en-US" dirty="0"/>
              <a:t>has said: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The fight for souls is a </a:t>
            </a:r>
            <a:r>
              <a:rPr lang="en-US" sz="2400" b="1" dirty="0"/>
              <a:t>spiritual battle </a:t>
            </a:r>
            <a:r>
              <a:rPr lang="en-US" sz="2400" dirty="0"/>
              <a:t>requiring </a:t>
            </a:r>
            <a:r>
              <a:rPr lang="en-US" sz="2400" b="1" dirty="0"/>
              <a:t>spiritual weapons</a:t>
            </a:r>
            <a:r>
              <a:rPr lang="en-US" sz="2400" dirty="0"/>
              <a:t> – 2 Cor. 10:3-5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The </a:t>
            </a:r>
            <a:r>
              <a:rPr lang="en-US" sz="2400" b="1" dirty="0"/>
              <a:t>word</a:t>
            </a:r>
            <a:r>
              <a:rPr lang="en-US" sz="2400" dirty="0"/>
              <a:t>, the </a:t>
            </a:r>
            <a:r>
              <a:rPr lang="en-US" sz="2400" b="1" dirty="0"/>
              <a:t>gospel</a:t>
            </a:r>
            <a:r>
              <a:rPr lang="en-US" sz="2400" dirty="0"/>
              <a:t>, is </a:t>
            </a:r>
            <a:r>
              <a:rPr lang="en-US" sz="2400" b="1" dirty="0"/>
              <a:t>God’s</a:t>
            </a:r>
            <a:r>
              <a:rPr lang="en-US" sz="2400" dirty="0"/>
              <a:t> </a:t>
            </a:r>
            <a:r>
              <a:rPr lang="en-US" sz="2400" b="1" dirty="0"/>
              <a:t>weapon</a:t>
            </a:r>
            <a:r>
              <a:rPr lang="en-US" sz="2400" dirty="0"/>
              <a:t> of power – Eph. 6:17; Rom. 1:16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Those </a:t>
            </a:r>
            <a:r>
              <a:rPr lang="en-US" sz="2400" b="1" dirty="0"/>
              <a:t>taught</a:t>
            </a:r>
            <a:r>
              <a:rPr lang="en-US" sz="2400" dirty="0"/>
              <a:t> by God are who </a:t>
            </a:r>
            <a:r>
              <a:rPr lang="en-US" sz="2400" b="1" dirty="0"/>
              <a:t>come</a:t>
            </a:r>
            <a:r>
              <a:rPr lang="en-US" sz="2400" dirty="0"/>
              <a:t> to Jesus – Jn. 6:45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Those who </a:t>
            </a:r>
            <a:r>
              <a:rPr lang="en-US" sz="2400" b="1" dirty="0"/>
              <a:t>obey</a:t>
            </a:r>
            <a:r>
              <a:rPr lang="en-US" sz="2400" dirty="0"/>
              <a:t> Christ’s word will be </a:t>
            </a:r>
            <a:r>
              <a:rPr lang="en-US" sz="2400" b="1" dirty="0"/>
              <a:t>saved</a:t>
            </a:r>
            <a:r>
              <a:rPr lang="en-US" sz="2400" dirty="0"/>
              <a:t> – Heb. 5:8-9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It is the </a:t>
            </a:r>
            <a:r>
              <a:rPr lang="en-US" sz="2400" b="1" dirty="0"/>
              <a:t>Lord</a:t>
            </a:r>
            <a:r>
              <a:rPr lang="en-US" sz="2400" dirty="0"/>
              <a:t> who adds to the church, and He </a:t>
            </a:r>
            <a:r>
              <a:rPr lang="en-US" sz="2400" b="1" dirty="0"/>
              <a:t>knows</a:t>
            </a:r>
            <a:r>
              <a:rPr lang="en-US" sz="2400" dirty="0"/>
              <a:t> who are His – Acts 2:47; 2 Tim. 2:19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4F7E4D-90D8-B805-8E1A-2E0D75519210}"/>
              </a:ext>
            </a:extLst>
          </p:cNvPr>
          <p:cNvSpPr txBox="1"/>
          <p:nvPr/>
        </p:nvSpPr>
        <p:spPr>
          <a:xfrm>
            <a:off x="2784088" y="2362200"/>
            <a:ext cx="8610600" cy="193899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chemeClr val="bg1"/>
                </a:solidFill>
              </a:rPr>
              <a:t>Anything but the Lord’s work in the Lord’s way is wasted effort! – 1 Cor. 1:21-24</a:t>
            </a:r>
          </a:p>
        </p:txBody>
      </p:sp>
    </p:spTree>
    <p:extLst>
      <p:ext uri="{BB962C8B-B14F-4D97-AF65-F5344CB8AC3E}">
        <p14:creationId xmlns:p14="http://schemas.microsoft.com/office/powerpoint/2010/main" val="415227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01072134">
  <a:themeElements>
    <a:clrScheme name="Office Theme 5">
      <a:dk1>
        <a:srgbClr val="336699"/>
      </a:dk1>
      <a:lt1>
        <a:srgbClr val="EBF1F7"/>
      </a:lt1>
      <a:dk2>
        <a:srgbClr val="5F5F5F"/>
      </a:dk2>
      <a:lt2>
        <a:srgbClr val="005A58"/>
      </a:lt2>
      <a:accent1>
        <a:srgbClr val="B2C7D6"/>
      </a:accent1>
      <a:accent2>
        <a:srgbClr val="698CCB"/>
      </a:accent2>
      <a:accent3>
        <a:srgbClr val="F3F7FA"/>
      </a:accent3>
      <a:accent4>
        <a:srgbClr val="2A5682"/>
      </a:accent4>
      <a:accent5>
        <a:srgbClr val="D5E0E8"/>
      </a:accent5>
      <a:accent6>
        <a:srgbClr val="5E7EB8"/>
      </a:accent6>
      <a:hlink>
        <a:srgbClr val="DFEFFF"/>
      </a:hlink>
      <a:folHlink>
        <a:srgbClr val="003399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6699"/>
        </a:dk1>
        <a:lt1>
          <a:srgbClr val="FFFFFF"/>
        </a:lt1>
        <a:dk2>
          <a:srgbClr val="000000"/>
        </a:dk2>
        <a:lt2>
          <a:srgbClr val="808080"/>
        </a:lt2>
        <a:accent1>
          <a:srgbClr val="B1CFE7"/>
        </a:accent1>
        <a:accent2>
          <a:srgbClr val="CCCCFF"/>
        </a:accent2>
        <a:accent3>
          <a:srgbClr val="FFFFFF"/>
        </a:accent3>
        <a:accent4>
          <a:srgbClr val="005682"/>
        </a:accent4>
        <a:accent5>
          <a:srgbClr val="D5E4F1"/>
        </a:accent5>
        <a:accent6>
          <a:srgbClr val="B9B9E7"/>
        </a:accent6>
        <a:hlink>
          <a:srgbClr val="4274BE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366"/>
        </a:dk1>
        <a:lt1>
          <a:srgbClr val="DEF6F1"/>
        </a:lt1>
        <a:dk2>
          <a:srgbClr val="003366"/>
        </a:dk2>
        <a:lt2>
          <a:srgbClr val="969696"/>
        </a:lt2>
        <a:accent1>
          <a:srgbClr val="FFFFFF"/>
        </a:accent1>
        <a:accent2>
          <a:srgbClr val="9CCAF0"/>
        </a:accent2>
        <a:accent3>
          <a:srgbClr val="ECFAF7"/>
        </a:accent3>
        <a:accent4>
          <a:srgbClr val="002A56"/>
        </a:accent4>
        <a:accent5>
          <a:srgbClr val="FFFFFF"/>
        </a:accent5>
        <a:accent6>
          <a:srgbClr val="8DB7D9"/>
        </a:accent6>
        <a:hlink>
          <a:srgbClr val="0066CC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D9"/>
        </a:lt1>
        <a:dk2>
          <a:srgbClr val="336699"/>
        </a:dk2>
        <a:lt2>
          <a:srgbClr val="777777"/>
        </a:lt2>
        <a:accent1>
          <a:srgbClr val="ECF9FE"/>
        </a:accent1>
        <a:accent2>
          <a:srgbClr val="2569A7"/>
        </a:accent2>
        <a:accent3>
          <a:srgbClr val="FFFFE9"/>
        </a:accent3>
        <a:accent4>
          <a:srgbClr val="002A56"/>
        </a:accent4>
        <a:accent5>
          <a:srgbClr val="F4FBFE"/>
        </a:accent5>
        <a:accent6>
          <a:srgbClr val="205E97"/>
        </a:accent6>
        <a:hlink>
          <a:srgbClr val="00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6699"/>
        </a:dk1>
        <a:lt1>
          <a:srgbClr val="EBF1F7"/>
        </a:lt1>
        <a:dk2>
          <a:srgbClr val="5F5F5F"/>
        </a:dk2>
        <a:lt2>
          <a:srgbClr val="005A58"/>
        </a:lt2>
        <a:accent1>
          <a:srgbClr val="B2C7D6"/>
        </a:accent1>
        <a:accent2>
          <a:srgbClr val="698CCB"/>
        </a:accent2>
        <a:accent3>
          <a:srgbClr val="F3F7FA"/>
        </a:accent3>
        <a:accent4>
          <a:srgbClr val="2A5682"/>
        </a:accent4>
        <a:accent5>
          <a:srgbClr val="D5E0E8"/>
        </a:accent5>
        <a:accent6>
          <a:srgbClr val="5E7EB8"/>
        </a:accent6>
        <a:hlink>
          <a:srgbClr val="DFEFFF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006699"/>
        </a:lt1>
        <a:dk2>
          <a:srgbClr val="0058B8"/>
        </a:dk2>
        <a:lt2>
          <a:srgbClr val="336699"/>
        </a:lt2>
        <a:accent1>
          <a:srgbClr val="98BED8"/>
        </a:accent1>
        <a:accent2>
          <a:srgbClr val="6D6FC7"/>
        </a:accent2>
        <a:accent3>
          <a:srgbClr val="AAB4D8"/>
        </a:accent3>
        <a:accent4>
          <a:srgbClr val="005682"/>
        </a:accent4>
        <a:accent5>
          <a:srgbClr val="CADBE9"/>
        </a:accent5>
        <a:accent6>
          <a:srgbClr val="6264B4"/>
        </a:accent6>
        <a:hlink>
          <a:srgbClr val="CCECFF"/>
        </a:hlink>
        <a:folHlink>
          <a:srgbClr val="00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C0C0C0"/>
        </a:lt1>
        <a:dk2>
          <a:srgbClr val="49718D"/>
        </a:dk2>
        <a:lt2>
          <a:srgbClr val="5C1F00"/>
        </a:lt2>
        <a:accent1>
          <a:srgbClr val="DDDDDD"/>
        </a:accent1>
        <a:accent2>
          <a:srgbClr val="BE7960"/>
        </a:accent2>
        <a:accent3>
          <a:srgbClr val="DCDCDC"/>
        </a:accent3>
        <a:accent4>
          <a:srgbClr val="2A5682"/>
        </a:accent4>
        <a:accent5>
          <a:srgbClr val="EBEBEB"/>
        </a:accent5>
        <a:accent6>
          <a:srgbClr val="AC6D56"/>
        </a:accent6>
        <a:hlink>
          <a:srgbClr val="65A0BD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336699"/>
        </a:dk1>
        <a:lt1>
          <a:srgbClr val="0099CC"/>
        </a:lt1>
        <a:dk2>
          <a:srgbClr val="000066"/>
        </a:dk2>
        <a:lt2>
          <a:srgbClr val="336699"/>
        </a:lt2>
        <a:accent1>
          <a:srgbClr val="336699"/>
        </a:accent1>
        <a:accent2>
          <a:srgbClr val="DDDDDD"/>
        </a:accent2>
        <a:accent3>
          <a:srgbClr val="AAAAB8"/>
        </a:accent3>
        <a:accent4>
          <a:srgbClr val="0082AE"/>
        </a:accent4>
        <a:accent5>
          <a:srgbClr val="ADB8CA"/>
        </a:accent5>
        <a:accent6>
          <a:srgbClr val="C8C8C8"/>
        </a:accent6>
        <a:hlink>
          <a:srgbClr val="7AC3EC"/>
        </a:hlink>
        <a:folHlink>
          <a:srgbClr val="D7EA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2846A4"/>
        </a:dk1>
        <a:lt1>
          <a:srgbClr val="566272"/>
        </a:lt1>
        <a:dk2>
          <a:srgbClr val="004B70"/>
        </a:dk2>
        <a:lt2>
          <a:srgbClr val="777777"/>
        </a:lt2>
        <a:accent1>
          <a:srgbClr val="9CA5AA"/>
        </a:accent1>
        <a:accent2>
          <a:srgbClr val="88B2D2"/>
        </a:accent2>
        <a:accent3>
          <a:srgbClr val="B4B7BC"/>
        </a:accent3>
        <a:accent4>
          <a:srgbClr val="213A8B"/>
        </a:accent4>
        <a:accent5>
          <a:srgbClr val="CBCFD2"/>
        </a:accent5>
        <a:accent6>
          <a:srgbClr val="7BA1BE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7D6E7"/>
        </a:accent1>
        <a:accent2>
          <a:srgbClr val="24446A"/>
        </a:accent2>
        <a:accent3>
          <a:srgbClr val="FFFFFF"/>
        </a:accent3>
        <a:accent4>
          <a:srgbClr val="002A56"/>
        </a:accent4>
        <a:accent5>
          <a:srgbClr val="D8E8F1"/>
        </a:accent5>
        <a:accent6>
          <a:srgbClr val="203D5F"/>
        </a:accent6>
        <a:hlink>
          <a:srgbClr val="518FB1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36699"/>
        </a:dk1>
        <a:lt1>
          <a:srgbClr val="FFFFFF"/>
        </a:lt1>
        <a:dk2>
          <a:srgbClr val="003399"/>
        </a:dk2>
        <a:lt2>
          <a:srgbClr val="969696"/>
        </a:lt2>
        <a:accent1>
          <a:srgbClr val="CCECFF"/>
        </a:accent1>
        <a:accent2>
          <a:srgbClr val="6A90BA"/>
        </a:accent2>
        <a:accent3>
          <a:srgbClr val="FFFFFF"/>
        </a:accent3>
        <a:accent4>
          <a:srgbClr val="2A5682"/>
        </a:accent4>
        <a:accent5>
          <a:srgbClr val="E2F4FF"/>
        </a:accent5>
        <a:accent6>
          <a:srgbClr val="5F82A8"/>
        </a:accent6>
        <a:hlink>
          <a:srgbClr val="CC3300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4D4D4D"/>
        </a:dk1>
        <a:lt1>
          <a:srgbClr val="666699"/>
        </a:lt1>
        <a:dk2>
          <a:srgbClr val="36587E"/>
        </a:dk2>
        <a:lt2>
          <a:srgbClr val="3E3E5C"/>
        </a:lt2>
        <a:accent1>
          <a:srgbClr val="90AFCC"/>
        </a:accent1>
        <a:accent2>
          <a:srgbClr val="2170AB"/>
        </a:accent2>
        <a:accent3>
          <a:srgbClr val="B8B8CA"/>
        </a:accent3>
        <a:accent4>
          <a:srgbClr val="404040"/>
        </a:accent4>
        <a:accent5>
          <a:srgbClr val="C6D4E2"/>
        </a:accent5>
        <a:accent6>
          <a:srgbClr val="1D659B"/>
        </a:accent6>
        <a:hlink>
          <a:srgbClr val="A8CCF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2D5C8B"/>
        </a:dk1>
        <a:lt1>
          <a:srgbClr val="E0EAF4"/>
        </a:lt1>
        <a:dk2>
          <a:srgbClr val="35648B"/>
        </a:dk2>
        <a:lt2>
          <a:srgbClr val="2D2015"/>
        </a:lt2>
        <a:accent1>
          <a:srgbClr val="92A4B0"/>
        </a:accent1>
        <a:accent2>
          <a:srgbClr val="8F5F2F"/>
        </a:accent2>
        <a:accent3>
          <a:srgbClr val="EDF3F8"/>
        </a:accent3>
        <a:accent4>
          <a:srgbClr val="254D76"/>
        </a:accent4>
        <a:accent5>
          <a:srgbClr val="C7CFD4"/>
        </a:accent5>
        <a:accent6>
          <a:srgbClr val="81552A"/>
        </a:accent6>
        <a:hlink>
          <a:srgbClr val="EADF7A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01072134</Template>
  <TotalTime>0</TotalTime>
  <Words>405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01072134</vt:lpstr>
      <vt:lpstr>“You Are Not Doing Anything”</vt:lpstr>
      <vt:lpstr>We Must Do The Lord’s Work</vt:lpstr>
      <vt:lpstr>What are the Lord’s Works?</vt:lpstr>
      <vt:lpstr>Why Would People Accuse Us?</vt:lpstr>
      <vt:lpstr>We May Appear to do Less than We Should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“You’re Not Doing Anything”</dc:title>
  <dc:creator>Rodney</dc:creator>
  <cp:lastModifiedBy>Rodney P</cp:lastModifiedBy>
  <cp:revision>3</cp:revision>
  <cp:lastPrinted>1601-01-01T00:00:00Z</cp:lastPrinted>
  <dcterms:created xsi:type="dcterms:W3CDTF">2010-10-08T12:04:18Z</dcterms:created>
  <dcterms:modified xsi:type="dcterms:W3CDTF">2024-03-31T12:28:41Z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TC010721341033</vt:lpwstr>
  </property>
</Properties>
</file>