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8"/>
  </p:notesMasterIdLst>
  <p:handoutMasterIdLst>
    <p:handoutMasterId r:id="rId9"/>
  </p:handoutMasterIdLst>
  <p:sldIdLst>
    <p:sldId id="265" r:id="rId2"/>
    <p:sldId id="266" r:id="rId3"/>
    <p:sldId id="271" r:id="rId4"/>
    <p:sldId id="272" r:id="rId5"/>
    <p:sldId id="273" r:id="rId6"/>
    <p:sldId id="27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38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7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9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8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1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7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5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2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8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6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7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9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464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pos="984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d/3.0/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rhemawordforyou.blogspot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hemawordforyou.blogspot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hemawordforyou.blogspot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2886" y="4377398"/>
            <a:ext cx="7532017" cy="1017896"/>
          </a:xfrm>
        </p:spPr>
        <p:txBody>
          <a:bodyPr wrap="square" anchor="b">
            <a:normAutofit fontScale="90000"/>
          </a:bodyPr>
          <a:lstStyle/>
          <a:p>
            <a:pPr algn="l"/>
            <a:r>
              <a:rPr lang="en-US" sz="5600">
                <a:solidFill>
                  <a:schemeClr val="bg1"/>
                </a:solidFill>
              </a:rPr>
              <a:t>Israel and the Cloud and Fire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9749" y="5486532"/>
            <a:ext cx="6740434" cy="579441"/>
          </a:xfrm>
        </p:spPr>
        <p:txBody>
          <a:bodyPr anchor="b">
            <a:normAutofit fontScale="77500" lnSpcReduction="20000"/>
          </a:bodyPr>
          <a:lstStyle/>
          <a:p>
            <a:pPr algn="l"/>
            <a:r>
              <a:rPr lang="en-US" sz="3200">
                <a:solidFill>
                  <a:schemeClr val="accent4">
                    <a:lumMod val="40000"/>
                    <a:lumOff val="60000"/>
                  </a:schemeClr>
                </a:solidFill>
              </a:rPr>
              <a:t>A Study of Divine Authority from Numbers 9:15-23</a:t>
            </a:r>
          </a:p>
        </p:txBody>
      </p:sp>
      <p:pic>
        <p:nvPicPr>
          <p:cNvPr id="10" name="Picture 6" descr="The Israelites' encampment in the wilderness of Paran after the Exodus from  Egypt: God manifests himself in the form of a cloud. Watercolour by J.J.  Derghi, 1866. | Wellcome Collection">
            <a:extLst>
              <a:ext uri="{FF2B5EF4-FFF2-40B4-BE49-F238E27FC236}">
                <a16:creationId xmlns:a16="http://schemas.microsoft.com/office/drawing/2014/main" id="{2FC4C089-CF13-D452-1487-CA0F8D702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6" b="3"/>
          <a:stretch/>
        </p:blipFill>
        <p:spPr bwMode="auto"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large field with tents and a fire explosion&#10;&#10;Description automatically generated">
            <a:extLst>
              <a:ext uri="{FF2B5EF4-FFF2-40B4-BE49-F238E27FC236}">
                <a16:creationId xmlns:a16="http://schemas.microsoft.com/office/drawing/2014/main" id="{2A76F04D-26C5-8926-8AD5-8C03F6AC39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" b="437"/>
          <a:stretch/>
        </p:blipFill>
        <p:spPr>
          <a:xfrm>
            <a:off x="6000755" y="-1"/>
            <a:ext cx="619124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2112753-13EE-C85A-CF27-19FC2E47E35F}"/>
              </a:ext>
            </a:extLst>
          </p:cNvPr>
          <p:cNvSpPr txBox="1"/>
          <p:nvPr/>
        </p:nvSpPr>
        <p:spPr>
          <a:xfrm>
            <a:off x="9865722" y="6657945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rhemawordforyou.blogspot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he Israelites' encampment in the wilderness of Paran after the Exodus from  Egypt: God manifests himself in the form of a cloud. Watercolour by J.J.  Derghi, 1866. | Wellcome Collection">
            <a:extLst>
              <a:ext uri="{FF2B5EF4-FFF2-40B4-BE49-F238E27FC236}">
                <a16:creationId xmlns:a16="http://schemas.microsoft.com/office/drawing/2014/main" id="{E165E586-70B9-6104-098C-7E9AA2AE8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6" b="3"/>
          <a:stretch/>
        </p:blipFill>
        <p:spPr bwMode="auto">
          <a:xfrm>
            <a:off x="6" y="0"/>
            <a:ext cx="12191994" cy="7220932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97006" y="109908"/>
            <a:ext cx="10515600" cy="938961"/>
          </a:xfrm>
        </p:spPr>
        <p:txBody>
          <a:bodyPr/>
          <a:lstStyle/>
          <a:p>
            <a:r>
              <a:rPr lang="en-US" b="1"/>
              <a:t>Israel’s Journey and the Cloud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34CC41-A02A-301F-2A75-BBCCA063941C}"/>
              </a:ext>
            </a:extLst>
          </p:cNvPr>
          <p:cNvSpPr/>
          <p:nvPr/>
        </p:nvSpPr>
        <p:spPr>
          <a:xfrm>
            <a:off x="475129" y="1183061"/>
            <a:ext cx="11250706" cy="5316351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97006" y="1709082"/>
            <a:ext cx="10797988" cy="4126941"/>
          </a:xfr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en-US" sz="3200"/>
              <a:t>Israel’s journey was directly connected to God’s cloud</a:t>
            </a:r>
          </a:p>
          <a:p>
            <a:pPr lvl="1">
              <a:spcBef>
                <a:spcPts val="1800"/>
              </a:spcBef>
            </a:pPr>
            <a:r>
              <a:rPr lang="en-US"/>
              <a:t>They moved when the cloud move and stayed when it stayed – 9:17</a:t>
            </a:r>
          </a:p>
          <a:p>
            <a:pPr lvl="1">
              <a:spcBef>
                <a:spcPts val="1800"/>
              </a:spcBef>
            </a:pPr>
            <a:r>
              <a:rPr lang="en-US"/>
              <a:t>This was by God’s will – 9:18a; Heb. 11:8</a:t>
            </a:r>
          </a:p>
          <a:p>
            <a:pPr>
              <a:spcBef>
                <a:spcPts val="1800"/>
              </a:spcBef>
            </a:pPr>
            <a:r>
              <a:rPr lang="en-US" sz="3200"/>
              <a:t>Our journey is directly connected to God’s word</a:t>
            </a:r>
          </a:p>
          <a:p>
            <a:pPr lvl="1">
              <a:spcBef>
                <a:spcPts val="1800"/>
              </a:spcBef>
            </a:pPr>
            <a:r>
              <a:rPr lang="en-US"/>
              <a:t>The word is the expression of God’s authority for us today – 1 Cor. 14:37</a:t>
            </a:r>
          </a:p>
          <a:p>
            <a:pPr lvl="1">
              <a:spcBef>
                <a:spcPts val="1800"/>
              </a:spcBef>
            </a:pPr>
            <a:r>
              <a:rPr lang="en-US"/>
              <a:t>The written word directs our way today – 1 Tim. 3:14-15; 2 Tim. 3:16-17</a:t>
            </a:r>
          </a:p>
          <a:p>
            <a:pPr lvl="1">
              <a:spcBef>
                <a:spcPts val="1800"/>
              </a:spcBef>
            </a:pPr>
            <a:r>
              <a:rPr lang="en-US"/>
              <a:t>Our role is to trust God’s authoritative word and obey – Heb. 5:8-9</a:t>
            </a:r>
          </a:p>
        </p:txBody>
      </p:sp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he Israelites' encampment in the wilderness of Paran after the Exodus from  Egypt: God manifests himself in the form of a cloud. Watercolour by J.J.  Derghi, 1866. | Wellcome Collection">
            <a:extLst>
              <a:ext uri="{FF2B5EF4-FFF2-40B4-BE49-F238E27FC236}">
                <a16:creationId xmlns:a16="http://schemas.microsoft.com/office/drawing/2014/main" id="{E165E586-70B9-6104-098C-7E9AA2AE8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6" b="3"/>
          <a:stretch/>
        </p:blipFill>
        <p:spPr bwMode="auto">
          <a:xfrm>
            <a:off x="6" y="0"/>
            <a:ext cx="12191994" cy="7220932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97006" y="109908"/>
            <a:ext cx="10515600" cy="938961"/>
          </a:xfrm>
        </p:spPr>
        <p:txBody>
          <a:bodyPr/>
          <a:lstStyle/>
          <a:p>
            <a:r>
              <a:rPr lang="en-US" b="1"/>
              <a:t>If the Cloud Stayed, Israel Stayed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34CC41-A02A-301F-2A75-BBCCA063941C}"/>
              </a:ext>
            </a:extLst>
          </p:cNvPr>
          <p:cNvSpPr/>
          <p:nvPr/>
        </p:nvSpPr>
        <p:spPr>
          <a:xfrm>
            <a:off x="475129" y="1183061"/>
            <a:ext cx="11250706" cy="5316351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66750" y="1342863"/>
            <a:ext cx="10858500" cy="5063162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1800"/>
              </a:spcBef>
            </a:pPr>
            <a:r>
              <a:rPr lang="en-US" sz="3200"/>
              <a:t>This was done by the Lord’s charge – 9:18b-20</a:t>
            </a:r>
          </a:p>
          <a:p>
            <a:pPr lvl="1">
              <a:spcBef>
                <a:spcPts val="1800"/>
              </a:spcBef>
            </a:pPr>
            <a:r>
              <a:rPr lang="en-US"/>
              <a:t>It did not matter how long the cloud stayed.</a:t>
            </a:r>
          </a:p>
          <a:p>
            <a:pPr lvl="1">
              <a:spcBef>
                <a:spcPts val="1800"/>
              </a:spcBef>
            </a:pPr>
            <a:r>
              <a:rPr lang="en-US"/>
              <a:t>It did not matter how difficult it might be.</a:t>
            </a:r>
          </a:p>
          <a:p>
            <a:pPr>
              <a:spcBef>
                <a:spcPts val="1800"/>
              </a:spcBef>
            </a:pPr>
            <a:r>
              <a:rPr lang="en-US" sz="3200"/>
              <a:t>Some Jews became frustrated with the pace, believing they should move forward more quickly to the Land.</a:t>
            </a:r>
          </a:p>
          <a:p>
            <a:pPr lvl="1">
              <a:spcBef>
                <a:spcPts val="1800"/>
              </a:spcBef>
            </a:pPr>
            <a:r>
              <a:rPr lang="en-US"/>
              <a:t>The lingering cloud means missing out, monotony, restlessness, boredom, and disconnection</a:t>
            </a:r>
          </a:p>
          <a:p>
            <a:pPr lvl="1">
              <a:spcBef>
                <a:spcPts val="1800"/>
              </a:spcBef>
            </a:pPr>
            <a:r>
              <a:rPr lang="en-US"/>
              <a:t>They move on with the cloud at their backs and sure of their decision!</a:t>
            </a:r>
          </a:p>
          <a:p>
            <a:pPr lvl="1">
              <a:spcBef>
                <a:spcPts val="1800"/>
              </a:spcBef>
            </a:pPr>
            <a:r>
              <a:rPr lang="en-US"/>
              <a:t>Their departure caused them to 1) leave God’s will behind, 2) rejects God’s timetable – 9:20, and 3) forsake God’s compassionate guidance – Neh. 9:19</a:t>
            </a:r>
          </a:p>
        </p:txBody>
      </p:sp>
    </p:spTree>
    <p:extLst>
      <p:ext uri="{BB962C8B-B14F-4D97-AF65-F5344CB8AC3E}">
        <p14:creationId xmlns:p14="http://schemas.microsoft.com/office/powerpoint/2010/main" val="105215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arge field with tents and a fire explosion&#10;&#10;Description automatically generated">
            <a:extLst>
              <a:ext uri="{FF2B5EF4-FFF2-40B4-BE49-F238E27FC236}">
                <a16:creationId xmlns:a16="http://schemas.microsoft.com/office/drawing/2014/main" id="{82F5CD04-CE15-CC32-34D2-1D1591520E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4" t="15801" r="5" b="9057"/>
          <a:stretch/>
        </p:blipFill>
        <p:spPr>
          <a:xfrm>
            <a:off x="0" y="1575953"/>
            <a:ext cx="12191998" cy="5631159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08701" y="349112"/>
            <a:ext cx="10774597" cy="87772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</a:rPr>
              <a:t>Our Journey Requires Staying Where The Lord Says Stay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34CC41-A02A-301F-2A75-BBCCA063941C}"/>
              </a:ext>
            </a:extLst>
          </p:cNvPr>
          <p:cNvSpPr/>
          <p:nvPr/>
        </p:nvSpPr>
        <p:spPr>
          <a:xfrm>
            <a:off x="496389" y="1925067"/>
            <a:ext cx="11286308" cy="4663992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33900E7E-D4FE-1F25-2CC7-1139F8182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222" y="2001229"/>
            <a:ext cx="10689076" cy="4404795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en-US" sz="3000"/>
              <a:t>God stays with those who stay within Christ’s teaching – 2 Jn. 9</a:t>
            </a:r>
          </a:p>
          <a:p>
            <a:pPr>
              <a:spcBef>
                <a:spcPts val="1200"/>
              </a:spcBef>
            </a:pPr>
            <a:r>
              <a:rPr lang="en-US" sz="3000"/>
              <a:t>God’s people are limited to what is revealed in the word.</a:t>
            </a:r>
          </a:p>
          <a:p>
            <a:pPr lvl="1">
              <a:spcBef>
                <a:spcPts val="1200"/>
              </a:spcBef>
            </a:pPr>
            <a:r>
              <a:rPr lang="en-US"/>
              <a:t>Israel – Deut. 29:29</a:t>
            </a:r>
          </a:p>
          <a:p>
            <a:pPr lvl="1">
              <a:spcBef>
                <a:spcPts val="1200"/>
              </a:spcBef>
            </a:pPr>
            <a:r>
              <a:rPr lang="en-US"/>
              <a:t>Christians – 1 Cor. 4:6</a:t>
            </a:r>
          </a:p>
          <a:p>
            <a:pPr>
              <a:spcBef>
                <a:spcPts val="1200"/>
              </a:spcBef>
            </a:pPr>
            <a:r>
              <a:rPr lang="en-US" sz="3000"/>
              <a:t>People will defend their additions as helping God’s cause to move forward</a:t>
            </a:r>
            <a:r>
              <a:rPr lang="en-US" sz="3000" b="1"/>
              <a:t>.</a:t>
            </a:r>
            <a:endParaRPr lang="en-US" sz="3000"/>
          </a:p>
          <a:p>
            <a:pPr lvl="1">
              <a:spcBef>
                <a:spcPts val="1200"/>
              </a:spcBef>
            </a:pPr>
            <a:r>
              <a:rPr lang="en-US"/>
              <a:t>This is claimed of changing the divine organization and work of the church.</a:t>
            </a:r>
          </a:p>
          <a:p>
            <a:pPr lvl="1">
              <a:spcBef>
                <a:spcPts val="1200"/>
              </a:spcBef>
            </a:pPr>
            <a:r>
              <a:rPr lang="en-US"/>
              <a:t>If it is </a:t>
            </a:r>
            <a:r>
              <a:rPr lang="en-US" b="1"/>
              <a:t>not found in the written word</a:t>
            </a:r>
            <a:r>
              <a:rPr lang="en-US"/>
              <a:t>, it is </a:t>
            </a:r>
            <a:r>
              <a:rPr lang="en-US" b="1"/>
              <a:t>not of God</a:t>
            </a:r>
            <a:r>
              <a:rPr lang="en-US"/>
              <a:t>, is </a:t>
            </a:r>
            <a:r>
              <a:rPr lang="en-US" b="1"/>
              <a:t>disobedience</a:t>
            </a:r>
            <a:r>
              <a:rPr lang="en-US"/>
              <a:t>, and will cause one </a:t>
            </a:r>
            <a:r>
              <a:rPr lang="en-US" b="1"/>
              <a:t>to perish</a:t>
            </a:r>
            <a:r>
              <a:rPr lang="en-US"/>
              <a:t>!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99517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he Israelites' encampment in the wilderness of Paran after the Exodus from  Egypt: God manifests himself in the form of a cloud. Watercolour by J.J.  Derghi, 1866. | Wellcome Collection">
            <a:extLst>
              <a:ext uri="{FF2B5EF4-FFF2-40B4-BE49-F238E27FC236}">
                <a16:creationId xmlns:a16="http://schemas.microsoft.com/office/drawing/2014/main" id="{E165E586-70B9-6104-098C-7E9AA2AE8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6" b="3"/>
          <a:stretch/>
        </p:blipFill>
        <p:spPr bwMode="auto">
          <a:xfrm>
            <a:off x="6" y="0"/>
            <a:ext cx="12191994" cy="7220932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97006" y="109908"/>
            <a:ext cx="10515600" cy="938961"/>
          </a:xfrm>
        </p:spPr>
        <p:txBody>
          <a:bodyPr/>
          <a:lstStyle/>
          <a:p>
            <a:r>
              <a:rPr lang="en-US" b="1"/>
              <a:t>Israel Moved Whenever the Cloud Moved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34CC41-A02A-301F-2A75-BBCCA063941C}"/>
              </a:ext>
            </a:extLst>
          </p:cNvPr>
          <p:cNvSpPr/>
          <p:nvPr/>
        </p:nvSpPr>
        <p:spPr>
          <a:xfrm>
            <a:off x="475129" y="1183061"/>
            <a:ext cx="11250706" cy="5316351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66750" y="1402836"/>
            <a:ext cx="10858500" cy="4876800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2400"/>
              </a:spcBef>
            </a:pPr>
            <a:r>
              <a:rPr lang="en-US" sz="3200"/>
              <a:t>Israel moved even if their stay was short – 9:20-21</a:t>
            </a:r>
          </a:p>
          <a:p>
            <a:pPr>
              <a:spcBef>
                <a:spcPts val="2400"/>
              </a:spcBef>
            </a:pPr>
            <a:r>
              <a:rPr lang="en-US" sz="3200"/>
              <a:t>Some Jews are concerned about how moving on too quickly might be overly difficult for some, and they decide to stay.</a:t>
            </a:r>
          </a:p>
          <a:p>
            <a:pPr>
              <a:spcBef>
                <a:spcPts val="2400"/>
              </a:spcBef>
            </a:pPr>
            <a:r>
              <a:rPr lang="en-US" sz="3200"/>
              <a:t>Despite their seemingly legitimate concerns, their choice to stay behind: </a:t>
            </a:r>
          </a:p>
          <a:p>
            <a:pPr lvl="1">
              <a:spcBef>
                <a:spcPts val="1800"/>
              </a:spcBef>
            </a:pPr>
            <a:r>
              <a:rPr lang="en-US" sz="2500"/>
              <a:t>Meant God’s presence and guidance went on without them, dooming them to wandering helplessly and hopelessly.</a:t>
            </a:r>
          </a:p>
          <a:p>
            <a:pPr lvl="1">
              <a:spcBef>
                <a:spcPts val="1800"/>
              </a:spcBef>
            </a:pPr>
            <a:r>
              <a:rPr lang="en-US" sz="2500"/>
              <a:t>Showed a complete lack of faith in God’s concern for His people and His ability to lead His people as they should go!</a:t>
            </a:r>
          </a:p>
          <a:p>
            <a:pPr lvl="1">
              <a:spcBef>
                <a:spcPts val="1800"/>
              </a:spcBef>
            </a:pPr>
            <a:r>
              <a:rPr lang="en-US" sz="2500"/>
              <a:t>Defied God’s authority – 9:22-23</a:t>
            </a:r>
          </a:p>
          <a:p>
            <a:pPr lvl="1">
              <a:spcBef>
                <a:spcPts val="1800"/>
              </a:spcBef>
            </a:pPr>
            <a:r>
              <a:rPr lang="en-US" sz="2500" b="1"/>
              <a:t>Caused them to perish</a:t>
            </a:r>
            <a:r>
              <a:rPr lang="en-US" sz="250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7404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arge field with tents and a fire explosion&#10;&#10;Description automatically generated">
            <a:extLst>
              <a:ext uri="{FF2B5EF4-FFF2-40B4-BE49-F238E27FC236}">
                <a16:creationId xmlns:a16="http://schemas.microsoft.com/office/drawing/2014/main" id="{82F5CD04-CE15-CC32-34D2-1D1591520E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4" t="15801" r="5" b="9057"/>
          <a:stretch/>
        </p:blipFill>
        <p:spPr>
          <a:xfrm>
            <a:off x="0" y="1575953"/>
            <a:ext cx="12191998" cy="5631159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54669" y="349112"/>
            <a:ext cx="10882663" cy="87772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</a:rPr>
              <a:t>Our Journey Requires Moving When God Says to Move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34CC41-A02A-301F-2A75-BBCCA063941C}"/>
              </a:ext>
            </a:extLst>
          </p:cNvPr>
          <p:cNvSpPr/>
          <p:nvPr/>
        </p:nvSpPr>
        <p:spPr>
          <a:xfrm>
            <a:off x="708701" y="1884736"/>
            <a:ext cx="10774597" cy="4663992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33900E7E-D4FE-1F25-2CC7-1139F8182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87" y="2106706"/>
            <a:ext cx="9941859" cy="4285129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2000"/>
              </a:spcBef>
            </a:pPr>
            <a:r>
              <a:rPr lang="en-US" sz="3200"/>
              <a:t>If God says to move and we sit, we sin – Jas. 4:17</a:t>
            </a:r>
          </a:p>
          <a:p>
            <a:pPr>
              <a:spcBef>
                <a:spcPts val="2000"/>
              </a:spcBef>
            </a:pPr>
            <a:r>
              <a:rPr lang="en-US" sz="3200"/>
              <a:t>Jesus never said the journey would be easy – Mt. 10:38-39; 7:13-14</a:t>
            </a:r>
          </a:p>
          <a:p>
            <a:pPr>
              <a:spcBef>
                <a:spcPts val="2000"/>
              </a:spcBef>
            </a:pPr>
            <a:r>
              <a:rPr lang="en-US" sz="3200"/>
              <a:t>It is not our role to lighten the Lord’s conditions or demands:</a:t>
            </a:r>
          </a:p>
          <a:p>
            <a:pPr lvl="1">
              <a:spcBef>
                <a:spcPts val="2000"/>
              </a:spcBef>
            </a:pPr>
            <a:r>
              <a:rPr lang="en-US" sz="2300"/>
              <a:t>To make the way easier for God’s people (i.e., no withdrawal, no preaching the hard truth, no rebuking sin, etc.)</a:t>
            </a:r>
          </a:p>
          <a:p>
            <a:pPr lvl="1">
              <a:spcBef>
                <a:spcPts val="2000"/>
              </a:spcBef>
            </a:pPr>
            <a:r>
              <a:rPr lang="en-US" sz="2300"/>
              <a:t>To make the gospel more palatable for the masses (i.e., less preaching and more recreation, do not stress repentance, etc.)</a:t>
            </a:r>
          </a:p>
          <a:p>
            <a:pPr lvl="1">
              <a:spcBef>
                <a:spcPts val="2000"/>
              </a:spcBef>
            </a:pPr>
            <a:r>
              <a:rPr lang="en-US" sz="2300"/>
              <a:t>To do so is to </a:t>
            </a:r>
            <a:r>
              <a:rPr lang="en-US" sz="2300" b="1"/>
              <a:t>show a lack of faith </a:t>
            </a:r>
            <a:r>
              <a:rPr lang="en-US" sz="2300"/>
              <a:t>in Christ, to </a:t>
            </a:r>
            <a:r>
              <a:rPr lang="en-US" sz="2300" b="1"/>
              <a:t>defy His authority</a:t>
            </a:r>
            <a:r>
              <a:rPr lang="en-US" sz="2300"/>
              <a:t>, and to </a:t>
            </a:r>
            <a:r>
              <a:rPr lang="en-US" sz="2300" b="1"/>
              <a:t>perish</a:t>
            </a:r>
            <a:r>
              <a:rPr lang="en-US" sz="230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7001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562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2013 - 2022 Theme</vt:lpstr>
      <vt:lpstr>Israel and the Cloud and Fire</vt:lpstr>
      <vt:lpstr>Israel’s Journey and the Cloud</vt:lpstr>
      <vt:lpstr>If the Cloud Stayed, Israel Stayed</vt:lpstr>
      <vt:lpstr>Our Journey Requires Staying Where The Lord Says Stay</vt:lpstr>
      <vt:lpstr>Israel Moved Whenever the Cloud Moved</vt:lpstr>
      <vt:lpstr>Our Journey Requires Moving When God Says to Move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Rodney P</dc:creator>
  <cp:lastModifiedBy>Rodney P</cp:lastModifiedBy>
  <cp:revision>2</cp:revision>
  <dcterms:created xsi:type="dcterms:W3CDTF">2024-03-09T14:47:38Z</dcterms:created>
  <dcterms:modified xsi:type="dcterms:W3CDTF">2024-03-11T11:44:07Z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