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10"/>
  </p:notesMasterIdLst>
  <p:handoutMasterIdLst>
    <p:handoutMasterId r:id="rId11"/>
  </p:handoutMasterIdLst>
  <p:sldIdLst>
    <p:sldId id="410" r:id="rId5"/>
    <p:sldId id="383" r:id="rId6"/>
    <p:sldId id="412" r:id="rId7"/>
    <p:sldId id="413" r:id="rId8"/>
    <p:sldId id="41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A9D4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5283FF-8A3F-42CC-B526-77F81D63A6CC}" v="187" dt="2024-02-04T13:29:35.437"/>
  </p1510:revLst>
</p1510:revInfo>
</file>

<file path=ppt/tableStyles.xml><?xml version="1.0" encoding="utf-8"?>
<a:tblStyleLst xmlns:a="http://schemas.openxmlformats.org/drawingml/2006/main" def="{8A107856-5554-42FB-B03E-39F5DBC370B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93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F6756E-81DA-9FAC-70D8-556F658BDD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EDD12-BCD5-485B-BCBC-34BB01D7923C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1D415-D05A-7067-CCD3-457153D96C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230DF-5933-439D-898F-38E9AC9BA68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97095E3-54D2-CFD2-4F49-7536FC8641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521EE01A-C0B5-5ECF-96DD-768F86AA15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7A52F-9D89-7442-A8E9-48D1527B5F6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C7E07-3C67-C64C-8DA0-0404F6303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53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416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656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1359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6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32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Tab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F555767-B3D8-BD57-1D42-7F6E1E668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9" name="Freeform 13">
              <a:extLst>
                <a:ext uri="{FF2B5EF4-FFF2-40B4-BE49-F238E27FC236}">
                  <a16:creationId xmlns:a16="http://schemas.microsoft.com/office/drawing/2014/main" id="{BC972B6D-098C-52F6-E990-52623B368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3F0D3EE3-9A8C-531D-1EEE-1AFAB9F3BCA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A2BE192C-1768-890B-EC1B-5ED6E1F82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61409" y="4661717"/>
            <a:ext cx="7936230" cy="138076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70935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584005"/>
            <a:ext cx="2825115" cy="3999060"/>
          </a:xfrm>
        </p:spPr>
        <p:txBody>
          <a:bodyPr lIns="0" tIns="27432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457200" indent="0">
              <a:spcBef>
                <a:spcPts val="1800"/>
              </a:spcBef>
              <a:buNone/>
              <a:defRPr sz="2000"/>
            </a:lvl2pPr>
            <a:lvl3pPr marL="914400" indent="0">
              <a:spcBef>
                <a:spcPts val="1800"/>
              </a:spcBef>
              <a:buNone/>
              <a:defRPr sz="2000"/>
            </a:lvl3pPr>
            <a:lvl4pPr marL="1371600" indent="0">
              <a:spcBef>
                <a:spcPts val="1800"/>
              </a:spcBef>
              <a:buNone/>
              <a:defRPr sz="2000"/>
            </a:lvl4pPr>
            <a:lvl5pPr marL="1828800" indent="0">
              <a:spcBef>
                <a:spcPts val="1800"/>
              </a:spcBef>
              <a:buNone/>
              <a:defRPr sz="20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70934" y="584005"/>
            <a:ext cx="7926705" cy="3999060"/>
          </a:xfrm>
        </p:spPr>
        <p:txBody>
          <a:bodyPr lIns="0">
            <a:normAutofit/>
          </a:bodyPr>
          <a:lstStyle>
            <a:lvl1pPr marL="0" indent="0">
              <a:spcBef>
                <a:spcPts val="1800"/>
              </a:spcBef>
              <a:buNone/>
              <a:defRPr sz="20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4329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98408"/>
            <a:ext cx="10972800" cy="157431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5523" y="2676525"/>
            <a:ext cx="5746750" cy="3597470"/>
          </a:xfrm>
        </p:spPr>
        <p:txBody>
          <a:bodyPr lIns="0">
            <a:normAutofit/>
          </a:bodyPr>
          <a:lstStyle>
            <a:lvl1pPr marL="0" indent="0">
              <a:spcBef>
                <a:spcPts val="1800"/>
              </a:spcBef>
              <a:buNone/>
              <a:defRPr sz="20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620000" y="2676525"/>
            <a:ext cx="3947160" cy="3597470"/>
          </a:xfrm>
        </p:spPr>
        <p:txBody>
          <a:bodyPr lIns="0">
            <a:normAutofit/>
          </a:bodyPr>
          <a:lstStyle>
            <a:lvl1pPr marL="342900" indent="-342900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>
              <a:spcBef>
                <a:spcPts val="18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97447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02400"/>
            <a:ext cx="10972800" cy="157032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add title </a:t>
            </a:r>
          </a:p>
        </p:txBody>
      </p:sp>
      <p:sp>
        <p:nvSpPr>
          <p:cNvPr id="9" name="Table Placeholder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594360" y="2628629"/>
            <a:ext cx="10972800" cy="363674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10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4360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flipH="1" flipV="1">
            <a:off x="6092752" y="0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4360" y="454955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add text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8B149C6-5AAC-B8E5-5411-EA38821F6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273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06C6F65-35CD-D64B-992A-0C1C1E003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Shape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89572"/>
            <a:ext cx="6787747" cy="159350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r>
              <a:rPr lang="en-US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186153BD-9D2B-47EB-3553-1D3F6663B2A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4359" y="2281918"/>
            <a:ext cx="6787747" cy="3708517"/>
          </a:xfrm>
        </p:spPr>
        <p:txBody>
          <a:bodyPr lIns="0" tIns="228600" rIns="0" bIns="0">
            <a:normAutofit/>
          </a:bodyPr>
          <a:lstStyle>
            <a:lvl1pPr marL="283464" indent="-283464">
              <a:lnSpc>
                <a:spcPct val="80000"/>
              </a:lnSpc>
              <a:spcBef>
                <a:spcPts val="2200"/>
              </a:spcBef>
              <a:buFont typeface="Arial" panose="020B0604020202020204" pitchFamily="34" charset="0"/>
              <a:buChar char="•"/>
              <a:defRPr lang="en-US" sz="2400" b="1" i="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indent="-283464">
              <a:spcBef>
                <a:spcPts val="6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3" name="Slide Number Placeholder 42">
            <a:extLst>
              <a:ext uri="{FF2B5EF4-FFF2-40B4-BE49-F238E27FC236}">
                <a16:creationId xmlns:a16="http://schemas.microsoft.com/office/drawing/2014/main" id="{D80CCC8F-9CF1-9621-04EB-DFA68FEE42D2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42" name="Date Placeholder 41">
            <a:extLst>
              <a:ext uri="{FF2B5EF4-FFF2-40B4-BE49-F238E27FC236}">
                <a16:creationId xmlns:a16="http://schemas.microsoft.com/office/drawing/2014/main" id="{29CE2856-DB8F-5603-C085-74C70560FAC8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en-US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79826C1-7A52-DA25-F422-EE62DED7D1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0552" cy="0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08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79D0555-EBDC-B53A-212D-A5921795FE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80543"/>
          </a:xfrm>
          <a:custGeom>
            <a:avLst/>
            <a:gdLst>
              <a:gd name="connsiteX0" fmla="*/ 6309360 w 12192000"/>
              <a:gd name="connsiteY0" fmla="*/ 3951843 h 6880543"/>
              <a:gd name="connsiteX1" fmla="*/ 6309360 w 12192000"/>
              <a:gd name="connsiteY1" fmla="*/ 4052427 h 6880543"/>
              <a:gd name="connsiteX2" fmla="*/ 8442960 w 12192000"/>
              <a:gd name="connsiteY2" fmla="*/ 4052427 h 6880543"/>
              <a:gd name="connsiteX3" fmla="*/ 8442960 w 12192000"/>
              <a:gd name="connsiteY3" fmla="*/ 3951843 h 6880543"/>
              <a:gd name="connsiteX4" fmla="*/ 0 w 12192000"/>
              <a:gd name="connsiteY4" fmla="*/ 0 h 6880543"/>
              <a:gd name="connsiteX5" fmla="*/ 12192000 w 12192000"/>
              <a:gd name="connsiteY5" fmla="*/ 0 h 6880543"/>
              <a:gd name="connsiteX6" fmla="*/ 12192000 w 12192000"/>
              <a:gd name="connsiteY6" fmla="*/ 6880543 h 6880543"/>
              <a:gd name="connsiteX7" fmla="*/ 0 w 12192000"/>
              <a:gd name="connsiteY7" fmla="*/ 6880543 h 6880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80543">
                <a:moveTo>
                  <a:pt x="6309360" y="3951843"/>
                </a:moveTo>
                <a:lnTo>
                  <a:pt x="6309360" y="4052427"/>
                </a:lnTo>
                <a:lnTo>
                  <a:pt x="8442960" y="4052427"/>
                </a:lnTo>
                <a:lnTo>
                  <a:pt x="8442960" y="3951843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80543"/>
                </a:lnTo>
                <a:lnTo>
                  <a:pt x="0" y="6880543"/>
                </a:lnTo>
                <a:close/>
              </a:path>
            </a:pathLst>
          </a:custGeom>
        </p:spPr>
        <p:txBody>
          <a:bodyPr wrap="square" tIns="182880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59" y="444933"/>
            <a:ext cx="5477479" cy="329184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60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add title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6BA398-1ED2-1FCA-63B9-8915A8C7A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09360" y="3951843"/>
            <a:ext cx="2133600" cy="1005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1695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99835" y="43052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add title 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9973BC6-F6E5-0B3B-C8AB-0AC4020D4E8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-11113"/>
            <a:ext cx="5791200" cy="6880226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99835" y="456860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add text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9169ED6-4B82-6844-119F-AC15CDF2D3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914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57F1500-1A16-D1EF-4F0C-030852B29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2D07A0BE-3890-193E-9439-F294E61A7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1" name="Freeform 19">
              <a:extLst>
                <a:ext uri="{FF2B5EF4-FFF2-40B4-BE49-F238E27FC236}">
                  <a16:creationId xmlns:a16="http://schemas.microsoft.com/office/drawing/2014/main" id="{C05217ED-C258-E6CE-BA7F-28A6EA41BCD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Freeform 20">
              <a:extLst>
                <a:ext uri="{FF2B5EF4-FFF2-40B4-BE49-F238E27FC236}">
                  <a16:creationId xmlns:a16="http://schemas.microsoft.com/office/drawing/2014/main" id="{F3E11A1F-14DD-BA35-D7D7-4D4ADEAA348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21">
              <a:extLst>
                <a:ext uri="{FF2B5EF4-FFF2-40B4-BE49-F238E27FC236}">
                  <a16:creationId xmlns:a16="http://schemas.microsoft.com/office/drawing/2014/main" id="{F14541B0-973F-7E21-1019-D2FB83C8C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02875"/>
            <a:ext cx="10873740" cy="168020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6FE0DC0-B0D7-F4D6-8038-177AD7A8C21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57600" y="2282008"/>
            <a:ext cx="7810500" cy="3699328"/>
          </a:xfrm>
        </p:spPr>
        <p:txBody>
          <a:bodyPr lIns="0" tIns="228600" rIns="0" bIns="0">
            <a:normAutofit/>
          </a:bodyPr>
          <a:lstStyle>
            <a:lvl1pPr marL="283464" indent="-283464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ED58739-4346-5104-B1AC-89ED035912AF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272B8D-F380-9F1A-C8E6-BDD2352B1763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029641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9905" y="454955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78129"/>
            <a:ext cx="9778365" cy="149459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14DA3C5-63E4-BAFB-1D68-47F71EEEE53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676525"/>
            <a:ext cx="4490827" cy="3597470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9436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BD11386D-847E-8CF5-E56A-42E80A65A08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881898" y="2676525"/>
            <a:ext cx="4490827" cy="3597470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4864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0569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42E558A9-6DD6-E21D-3A8F-6707E1DD1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2" name="AutoShape 24">
              <a:extLst>
                <a:ext uri="{FF2B5EF4-FFF2-40B4-BE49-F238E27FC236}">
                  <a16:creationId xmlns:a16="http://schemas.microsoft.com/office/drawing/2014/main" id="{3FC994E4-318C-1E66-B4E4-8F8FD08E0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17C00E6B-F625-6D6C-8364-9DD9F3C362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C6197B87-4F65-7981-9463-84830CD3687F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86AA517C-7217-D864-B7E7-40984A288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524013C6-491C-CAA2-5BD6-7C73596711C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18885" y="3499667"/>
            <a:ext cx="4939666" cy="254281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47460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457201"/>
            <a:ext cx="5198269" cy="2305050"/>
          </a:xfrm>
        </p:spPr>
        <p:txBody>
          <a:bodyPr lIns="0" tIns="274320">
            <a:normAutofit/>
          </a:bodyPr>
          <a:lstStyle>
            <a:lvl1pPr marL="457200" indent="-457200">
              <a:spcBef>
                <a:spcPts val="1800"/>
              </a:spcBef>
              <a:buFont typeface="+mj-lt"/>
              <a:buAutoNum type="arabicPeriod"/>
              <a:defRPr sz="2000"/>
            </a:lvl1pPr>
            <a:lvl2pPr marL="914400" indent="-457200">
              <a:spcBef>
                <a:spcPts val="1800"/>
              </a:spcBef>
              <a:buFont typeface="+mj-lt"/>
              <a:buAutoNum type="alphaLcPeriod"/>
              <a:defRPr sz="2000"/>
            </a:lvl2pPr>
            <a:lvl3pPr marL="1371600" indent="-457200">
              <a:spcBef>
                <a:spcPts val="1800"/>
              </a:spcBef>
              <a:buFont typeface="+mj-lt"/>
              <a:buAutoNum type="arabicParenR"/>
              <a:defRPr sz="2000"/>
            </a:lvl3pPr>
            <a:lvl4pPr marL="1371600" indent="0">
              <a:spcBef>
                <a:spcPts val="1800"/>
              </a:spcBef>
              <a:buFont typeface="+mj-lt"/>
              <a:buNone/>
              <a:defRPr sz="2000"/>
            </a:lvl4pPr>
            <a:lvl5pPr marL="2286000" indent="-457200">
              <a:spcBef>
                <a:spcPts val="1800"/>
              </a:spcBef>
              <a:buFont typeface="+mj-lt"/>
              <a:buAutoNum type="arabicPeriod"/>
              <a:defRPr sz="20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endParaRPr lang="en-US"/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3AC171DA-232D-44C1-6B93-40BACB298F4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810595"/>
            <a:ext cx="5198269" cy="3319513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4864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46068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Pictu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5310" y="278129"/>
            <a:ext cx="5063490" cy="235402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add title 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1EF4505D-6803-3813-7738-04996342781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94360" y="3279579"/>
            <a:ext cx="5044440" cy="2994415"/>
          </a:xfrm>
        </p:spPr>
        <p:txBody>
          <a:bodyPr lIns="0" tIns="22860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997459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658637A-5D36-6127-19BC-C203E23FA4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0"/>
            <a:ext cx="6118225" cy="6858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9319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436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33648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>
              <a:latin typeface="+mn-lt"/>
            </a:endParaRP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436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1" i="0">
                <a:solidFill>
                  <a:schemeClr val="bg1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698" r:id="rId2"/>
    <p:sldLayoutId id="2147483710" r:id="rId3"/>
    <p:sldLayoutId id="2147483700" r:id="rId4"/>
    <p:sldLayoutId id="2147483701" r:id="rId5"/>
    <p:sldLayoutId id="2147483659" r:id="rId6"/>
    <p:sldLayoutId id="2147483709" r:id="rId7"/>
    <p:sldLayoutId id="2147483708" r:id="rId8"/>
    <p:sldLayoutId id="2147483707" r:id="rId9"/>
    <p:sldLayoutId id="2147483706" r:id="rId10"/>
    <p:sldLayoutId id="2147483705" r:id="rId11"/>
    <p:sldLayoutId id="2147483704" r:id="rId12"/>
    <p:sldLayoutId id="2147483703" r:id="rId13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83464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1D9D6-2977-ABCD-FDF8-51AFA5064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99834" y="430529"/>
            <a:ext cx="5686643" cy="3291840"/>
          </a:xfrm>
        </p:spPr>
        <p:txBody>
          <a:bodyPr anchor="b">
            <a:normAutofit/>
          </a:bodyPr>
          <a:lstStyle/>
          <a:p>
            <a:r>
              <a:rPr lang="en-US" sz="5400"/>
              <a:t>Streams of Grace</a:t>
            </a:r>
          </a:p>
        </p:txBody>
      </p:sp>
      <p:pic>
        <p:nvPicPr>
          <p:cNvPr id="1026" name="Picture 2" descr="This stream in Crested Butte, Colorado, United States is an important water source for many humans and animals.">
            <a:extLst>
              <a:ext uri="{FF2B5EF4-FFF2-40B4-BE49-F238E27FC236}">
                <a16:creationId xmlns:a16="http://schemas.microsoft.com/office/drawing/2014/main" id="{1F4D0FD7-1E27-0F96-BE03-B6A4BCEB6F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87" r="24696" b="-1"/>
          <a:stretch/>
        </p:blipFill>
        <p:spPr bwMode="auto">
          <a:xfrm>
            <a:off x="20" y="-11113"/>
            <a:ext cx="5791180" cy="6880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1" name="Text Placeholder 3">
            <a:extLst>
              <a:ext uri="{FF2B5EF4-FFF2-40B4-BE49-F238E27FC236}">
                <a16:creationId xmlns:a16="http://schemas.microsoft.com/office/drawing/2014/main" id="{69AD24BE-D6AD-9514-A9D2-1F471F424B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99835" y="4568602"/>
            <a:ext cx="5486400" cy="1645920"/>
          </a:xfrm>
        </p:spPr>
        <p:txBody>
          <a:bodyPr>
            <a:normAutofit/>
          </a:bodyPr>
          <a:lstStyle/>
          <a:p>
            <a:r>
              <a:rPr lang="en-US"/>
              <a:t>Part 1: Connecting With Jesus</a:t>
            </a:r>
          </a:p>
        </p:txBody>
      </p:sp>
    </p:spTree>
    <p:extLst>
      <p:ext uri="{BB962C8B-B14F-4D97-AF65-F5344CB8AC3E}">
        <p14:creationId xmlns:p14="http://schemas.microsoft.com/office/powerpoint/2010/main" val="33903042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his stream in Crested Butte, Colorado, United States is an important water source for many humans and animals.">
            <a:extLst>
              <a:ext uri="{FF2B5EF4-FFF2-40B4-BE49-F238E27FC236}">
                <a16:creationId xmlns:a16="http://schemas.microsoft.com/office/drawing/2014/main" id="{6455F1BB-A8B4-0D6C-4C2C-928A23CF84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" r="8844" b="34237"/>
          <a:stretch/>
        </p:blipFill>
        <p:spPr bwMode="auto">
          <a:xfrm>
            <a:off x="0" y="1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530BF65-C84B-45C3-72CA-AFDA68851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94828"/>
            <a:ext cx="2542032" cy="4894492"/>
          </a:xfrm>
        </p:spPr>
        <p:txBody>
          <a:bodyPr anchor="ctr"/>
          <a:lstStyle/>
          <a:p>
            <a:pPr algn="ctr"/>
            <a:r>
              <a:rPr lang="en-US" sz="4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Bartimaeus</a:t>
            </a:r>
            <a:br>
              <a:rPr lang="en-US" sz="4000">
                <a:solidFill>
                  <a:schemeClr val="tx1"/>
                </a:solidFill>
              </a:rPr>
            </a:br>
            <a:br>
              <a:rPr lang="en-US" sz="4000">
                <a:solidFill>
                  <a:schemeClr val="tx1"/>
                </a:solidFill>
              </a:rPr>
            </a:br>
            <a:r>
              <a:rPr lang="en-US" sz="28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Luke 18:35-43</a:t>
            </a:r>
            <a:endParaRPr lang="en-US" sz="400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49A09C2-901F-59E0-6407-2FB17813FD0B}"/>
              </a:ext>
            </a:extLst>
          </p:cNvPr>
          <p:cNvSpPr/>
          <p:nvPr/>
        </p:nvSpPr>
        <p:spPr>
          <a:xfrm>
            <a:off x="2542032" y="189572"/>
            <a:ext cx="9473184" cy="6478856"/>
          </a:xfrm>
          <a:prstGeom prst="rect">
            <a:avLst/>
          </a:prstGeom>
          <a:solidFill>
            <a:srgbClr val="FFFFFF">
              <a:alpha val="78039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EAB6535-8A2C-0E29-144D-AE555E5AD32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862221" y="402337"/>
            <a:ext cx="8860387" cy="6053328"/>
          </a:xfrm>
        </p:spPr>
        <p:txBody>
          <a:bodyPr anchor="ctr"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aseline="300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35</a:t>
            </a:r>
            <a:r>
              <a:rPr lang="en-US" sz="28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 As Jesus was approaching Jericho, a blind man was sitting by the road begging. </a:t>
            </a:r>
            <a:r>
              <a:rPr lang="en-US" sz="2800" baseline="300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36</a:t>
            </a:r>
            <a:r>
              <a:rPr lang="en-US" sz="28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Now hearing a crowd going by, he began to inquire what this was. </a:t>
            </a:r>
            <a:r>
              <a:rPr lang="en-US" sz="2800" baseline="300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37</a:t>
            </a:r>
            <a:r>
              <a:rPr lang="en-US" sz="28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They told him that Jesus of Nazareth was passing by. </a:t>
            </a:r>
            <a:r>
              <a:rPr lang="en-US" sz="2800" baseline="300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38</a:t>
            </a:r>
            <a:r>
              <a:rPr lang="en-US" sz="28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And he called out, saying, “Jesus, Son of David, have mercy on me!” </a:t>
            </a:r>
            <a:r>
              <a:rPr lang="en-US" sz="2800" baseline="300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39</a:t>
            </a:r>
            <a:r>
              <a:rPr lang="en-US" sz="28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Those who led the way were sternly telling him to be quiet; but he kept crying out all the more, “Son of David, have mercy on me!” </a:t>
            </a:r>
            <a:r>
              <a:rPr lang="en-US" sz="2800" baseline="300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40</a:t>
            </a:r>
            <a:r>
              <a:rPr lang="en-US" sz="28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And Jesus stopped and commanded that he be brought to Him; and when he came near, He questioned him, </a:t>
            </a:r>
            <a:r>
              <a:rPr lang="en-US" sz="2800" baseline="300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41</a:t>
            </a:r>
            <a:r>
              <a:rPr lang="en-US" sz="28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“What do you want Me to do for you?” And he said, “Lord, I want to regain my sight!” </a:t>
            </a:r>
            <a:r>
              <a:rPr lang="en-US" sz="2800" baseline="300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42</a:t>
            </a:r>
            <a:r>
              <a:rPr lang="en-US" sz="28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And Jesus said to him, “Receive your sight; your faith has made you well.” </a:t>
            </a:r>
            <a:r>
              <a:rPr lang="en-US" sz="2800" baseline="300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43</a:t>
            </a:r>
            <a:r>
              <a:rPr lang="en-US" sz="28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Immediately he regained his sight and began following Him, glorifying God; and when all the people saw it, they gave praise to God.</a:t>
            </a:r>
            <a:endParaRPr lang="en-US" sz="3600">
              <a:solidFill>
                <a:schemeClr val="tx2">
                  <a:lumMod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6857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his stream in Crested Butte, Colorado, United States is an important water source for many humans and animals.">
            <a:extLst>
              <a:ext uri="{FF2B5EF4-FFF2-40B4-BE49-F238E27FC236}">
                <a16:creationId xmlns:a16="http://schemas.microsoft.com/office/drawing/2014/main" id="{6455F1BB-A8B4-0D6C-4C2C-928A23CF84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" r="8844" b="34237"/>
          <a:stretch/>
        </p:blipFill>
        <p:spPr bwMode="auto">
          <a:xfrm>
            <a:off x="0" y="1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530BF65-C84B-45C3-72CA-AFDA68851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9968" y="1274122"/>
            <a:ext cx="2542032" cy="4894492"/>
          </a:xfrm>
        </p:spPr>
        <p:txBody>
          <a:bodyPr anchor="ctr"/>
          <a:lstStyle/>
          <a:p>
            <a:pPr algn="ctr"/>
            <a:r>
              <a:rPr lang="en-US" sz="4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Zaccheus</a:t>
            </a:r>
            <a:br>
              <a:rPr lang="en-US" sz="4000">
                <a:solidFill>
                  <a:schemeClr val="tx1"/>
                </a:solidFill>
              </a:rPr>
            </a:br>
            <a:br>
              <a:rPr lang="en-US" sz="4000">
                <a:solidFill>
                  <a:schemeClr val="tx1"/>
                </a:solidFill>
              </a:rPr>
            </a:br>
            <a:r>
              <a:rPr lang="en-US" sz="28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Luke 19:1-10</a:t>
            </a:r>
            <a:endParaRPr lang="en-US" sz="400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49A09C2-901F-59E0-6407-2FB17813FD0B}"/>
              </a:ext>
            </a:extLst>
          </p:cNvPr>
          <p:cNvSpPr/>
          <p:nvPr/>
        </p:nvSpPr>
        <p:spPr>
          <a:xfrm>
            <a:off x="176784" y="189572"/>
            <a:ext cx="9473184" cy="6478856"/>
          </a:xfrm>
          <a:prstGeom prst="rect">
            <a:avLst/>
          </a:prstGeom>
          <a:solidFill>
            <a:srgbClr val="FFFFFF">
              <a:alpha val="78039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EAB6535-8A2C-0E29-144D-AE555E5AD32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83182" y="402336"/>
            <a:ext cx="8869824" cy="6053328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>
                <a:solidFill>
                  <a:schemeClr val="tx2">
                    <a:lumMod val="50000"/>
                  </a:schemeClr>
                </a:solidFill>
              </a:rPr>
              <a:t>​</a:t>
            </a:r>
            <a:r>
              <a:rPr lang="en-US" sz="2800" baseline="300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1</a:t>
            </a:r>
            <a:r>
              <a:rPr lang="en-US" sz="28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He entered Jericho and was passing through. </a:t>
            </a:r>
            <a:r>
              <a:rPr lang="en-US" sz="2800" baseline="300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2</a:t>
            </a:r>
            <a:r>
              <a:rPr lang="en-US" sz="28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And there was a man called by the name of Zaccheus; he was a chief tax collector and he was rich. </a:t>
            </a:r>
            <a:r>
              <a:rPr lang="en-US" sz="2800" baseline="300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3</a:t>
            </a:r>
            <a:r>
              <a:rPr lang="en-US" sz="28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Zaccheus was trying to see who Jesus was, and was unable because of the crowd, for he was small in stature. </a:t>
            </a:r>
            <a:r>
              <a:rPr lang="en-US" sz="2800" baseline="300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4</a:t>
            </a:r>
            <a:r>
              <a:rPr lang="en-US" sz="28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So he ran on ahead and climbed up into a  sycamore tree in order to see Him, for He was about to pass through that way. </a:t>
            </a:r>
            <a:r>
              <a:rPr lang="en-US" sz="2800" baseline="300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5</a:t>
            </a:r>
            <a:r>
              <a:rPr lang="en-US" sz="28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When Jesus came to the place, He looked up and said to him, “Zaccheus, hurry and come down, for today I must stay at your house.” </a:t>
            </a:r>
            <a:r>
              <a:rPr lang="en-US" sz="2800" baseline="300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6</a:t>
            </a:r>
            <a:r>
              <a:rPr lang="en-US" sz="28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And he hurried and came down and received Him gladly. </a:t>
            </a:r>
            <a:r>
              <a:rPr lang="en-US" sz="2800" baseline="300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7</a:t>
            </a:r>
            <a:r>
              <a:rPr lang="en-US" sz="28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When they saw it, they all began to grumble, saying, “He has gone to be the guest of a man who is a sinner.” </a:t>
            </a:r>
            <a:r>
              <a:rPr lang="en-US" sz="2800" baseline="300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8</a:t>
            </a:r>
            <a:r>
              <a:rPr lang="en-US" sz="28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Zaccheus stopped and said to the Lord, “Behold, Lord, half of my possessions I will give to the poor, and if I have defrauded anyone of anything, I will give back four times as much.” </a:t>
            </a:r>
            <a:r>
              <a:rPr lang="en-US" sz="2800" baseline="300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9</a:t>
            </a:r>
            <a:r>
              <a:rPr lang="en-US" sz="28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And Jesus said to him, “Today salvation has come to this house, because he, too, is a son of Abraham. </a:t>
            </a:r>
            <a:r>
              <a:rPr lang="en-US" sz="2800" baseline="300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10</a:t>
            </a:r>
            <a:r>
              <a:rPr lang="en-US" sz="28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For the Son of Man has come to seek and to save that which was lost.”</a:t>
            </a:r>
            <a:endParaRPr lang="en-US" sz="3600">
              <a:solidFill>
                <a:schemeClr val="tx2">
                  <a:lumMod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7968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his stream in Crested Butte, Colorado, United States is an important water source for many humans and animals.">
            <a:extLst>
              <a:ext uri="{FF2B5EF4-FFF2-40B4-BE49-F238E27FC236}">
                <a16:creationId xmlns:a16="http://schemas.microsoft.com/office/drawing/2014/main" id="{6455F1BB-A8B4-0D6C-4C2C-928A23CF84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" r="8844" b="34237"/>
          <a:stretch/>
        </p:blipFill>
        <p:spPr bwMode="auto">
          <a:xfrm>
            <a:off x="0" y="1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530BF65-C84B-45C3-72CA-AFDA68851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94828"/>
            <a:ext cx="2542032" cy="4894492"/>
          </a:xfrm>
        </p:spPr>
        <p:txBody>
          <a:bodyPr anchor="ctr"/>
          <a:lstStyle/>
          <a:p>
            <a:pPr algn="ctr"/>
            <a:r>
              <a:rPr lang="en-US" sz="3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Their Differences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49A09C2-901F-59E0-6407-2FB17813FD0B}"/>
              </a:ext>
            </a:extLst>
          </p:cNvPr>
          <p:cNvSpPr/>
          <p:nvPr/>
        </p:nvSpPr>
        <p:spPr>
          <a:xfrm>
            <a:off x="2542032" y="189572"/>
            <a:ext cx="9473184" cy="6478856"/>
          </a:xfrm>
          <a:prstGeom prst="rect">
            <a:avLst/>
          </a:prstGeom>
          <a:solidFill>
            <a:srgbClr val="FFFFFF">
              <a:alpha val="78039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EAB6535-8A2C-0E29-144D-AE555E5AD32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862221" y="402337"/>
            <a:ext cx="9014529" cy="6053328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32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Physical differences: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Bartimaeus was </a:t>
            </a:r>
            <a:r>
              <a:rPr lang="en-US" sz="2400" b="1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blind</a:t>
            </a:r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– Lk. 18:35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Zaccheus was </a:t>
            </a:r>
            <a:r>
              <a:rPr lang="en-US" sz="2400" b="1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small in stature </a:t>
            </a:r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– Lk. 19:3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32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Socio-economic differences: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Bartimaeus was forced to be a </a:t>
            </a:r>
            <a:r>
              <a:rPr lang="en-US" sz="2400" b="1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beggar</a:t>
            </a:r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– Lk. 18:35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Zaccheus was a </a:t>
            </a:r>
            <a:r>
              <a:rPr lang="en-US" sz="2400" b="1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chief tax collector </a:t>
            </a:r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and was </a:t>
            </a:r>
            <a:r>
              <a:rPr lang="en-US" sz="2400" b="1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rich</a:t>
            </a:r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– Lk. 19:2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32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Both were received by Jesus and experienced God’s stream of grace! – Isa. 35:1-2, 5-6; Mt. 11:28-30; 1 Tim. 2:3-6</a:t>
            </a:r>
          </a:p>
        </p:txBody>
      </p:sp>
    </p:spTree>
    <p:extLst>
      <p:ext uri="{BB962C8B-B14F-4D97-AF65-F5344CB8AC3E}">
        <p14:creationId xmlns:p14="http://schemas.microsoft.com/office/powerpoint/2010/main" val="4037306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his stream in Crested Butte, Colorado, United States is an important water source for many humans and animals.">
            <a:extLst>
              <a:ext uri="{FF2B5EF4-FFF2-40B4-BE49-F238E27FC236}">
                <a16:creationId xmlns:a16="http://schemas.microsoft.com/office/drawing/2014/main" id="{6455F1BB-A8B4-0D6C-4C2C-928A23CF84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" r="8844" b="34237"/>
          <a:stretch/>
        </p:blipFill>
        <p:spPr bwMode="auto">
          <a:xfrm>
            <a:off x="0" y="1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530BF65-C84B-45C3-72CA-AFDA68851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133" y="0"/>
            <a:ext cx="11629734" cy="961613"/>
          </a:xfrm>
        </p:spPr>
        <p:txBody>
          <a:bodyPr anchor="ctr"/>
          <a:lstStyle/>
          <a:p>
            <a:pPr algn="ctr"/>
            <a:r>
              <a:rPr lang="en-US" sz="4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Their Similarities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49A09C2-901F-59E0-6407-2FB17813FD0B}"/>
              </a:ext>
            </a:extLst>
          </p:cNvPr>
          <p:cNvSpPr/>
          <p:nvPr/>
        </p:nvSpPr>
        <p:spPr>
          <a:xfrm>
            <a:off x="350956" y="961613"/>
            <a:ext cx="11396036" cy="5366035"/>
          </a:xfrm>
          <a:prstGeom prst="rect">
            <a:avLst/>
          </a:prstGeom>
          <a:solidFill>
            <a:srgbClr val="FFFFFF">
              <a:alpha val="78039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EAB6535-8A2C-0E29-144D-AE555E5AD32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66928" y="1076380"/>
            <a:ext cx="11058144" cy="4953435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31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Their </a:t>
            </a:r>
            <a:r>
              <a:rPr lang="en-US" sz="310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limitations</a:t>
            </a:r>
            <a:r>
              <a:rPr lang="en-US" sz="31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did not keep them from Jesus – Lk. 18:38; 19:4; Mt. 5:6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31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There was </a:t>
            </a:r>
            <a:r>
              <a:rPr lang="en-US" sz="310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urgency</a:t>
            </a:r>
            <a:r>
              <a:rPr lang="en-US" sz="31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in their efforts to connect with Jesus - Lk. 18:39; 19:4, 5-7; Acts 2:36-38, 41; Rom. 13:11-14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31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They showed true </a:t>
            </a:r>
            <a:r>
              <a:rPr lang="en-US" sz="310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humility</a:t>
            </a:r>
            <a:r>
              <a:rPr lang="en-US" sz="31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in seeking Jesus – Lk. 18:38-41; 19:8; Lev. 5:4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31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They </a:t>
            </a:r>
            <a:r>
              <a:rPr lang="en-US" sz="310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experienced the flow of God’s grace </a:t>
            </a:r>
            <a:r>
              <a:rPr lang="en-US" sz="310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– Lk. 18:42-43; 19:9-10; Eph. 2:1-7</a:t>
            </a:r>
          </a:p>
        </p:txBody>
      </p:sp>
    </p:spTree>
    <p:extLst>
      <p:ext uri="{BB962C8B-B14F-4D97-AF65-F5344CB8AC3E}">
        <p14:creationId xmlns:p14="http://schemas.microsoft.com/office/powerpoint/2010/main" val="37854985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Custom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78853419_Win32_SL_V5" id="{958D2C9E-948D-4354-BF9D-DF8AE3C2B240}" vid="{22D4A967-05D2-4D72-8594-54CFF34148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ckground xmlns="71af3243-3dd4-4a8d-8c0d-dd76da1f02a5">false</Background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F4B194E-8B30-4377-8C59-ECFB902D2A26}">
  <ds:schemaRefs>
    <ds:schemaRef ds:uri="230e9df3-be65-4c73-a93b-d1236ebd677e"/>
    <ds:schemaRef ds:uri="71af3243-3dd4-4a8d-8c0d-dd76da1f02a5"/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92DB9E12-8AC3-4138-BF4D-720A5525AB10}">
  <ds:schemaRefs>
    <ds:schemaRef ds:uri="16c05727-aa75-4e4a-9b5f-8a80a1165891"/>
    <ds:schemaRef ds:uri="230e9df3-be65-4c73-a93b-d1236ebd677e"/>
    <ds:schemaRef ds:uri="71af3243-3dd4-4a8d-8c0d-dd76da1f02a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C21FFAC0-05A2-416A-B06C-C248395482CF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{D879903B-EE96-4A17-B671-7DF76B659ABD}tf78853419_win32</Template>
  <TotalTime>0</TotalTime>
  <Words>625</Words>
  <Application>Microsoft Office PowerPoint</Application>
  <PresentationFormat>Widescreen</PresentationFormat>
  <Paragraphs>24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Franklin Gothic Book</vt:lpstr>
      <vt:lpstr>Franklin Gothic Demi</vt:lpstr>
      <vt:lpstr>Custom</vt:lpstr>
      <vt:lpstr>Streams of Grace</vt:lpstr>
      <vt:lpstr>Bartimaeus  Luke 18:35-43</vt:lpstr>
      <vt:lpstr>Zaccheus  Luke 19:1-10</vt:lpstr>
      <vt:lpstr>Their Differences</vt:lpstr>
      <vt:lpstr>Their Similarities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Streams of Grace</dc:title>
  <dc:creator>Rodney P</dc:creator>
  <cp:lastModifiedBy>Rodney P</cp:lastModifiedBy>
  <cp:revision>2</cp:revision>
  <dcterms:created xsi:type="dcterms:W3CDTF">2024-02-01T21:13:35Z</dcterms:created>
  <dcterms:modified xsi:type="dcterms:W3CDTF">2024-02-05T13:43:12Z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