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4"/>
  </p:sldMasterIdLst>
  <p:notesMasterIdLst>
    <p:notesMasterId r:id="rId13"/>
  </p:notesMasterIdLst>
  <p:handoutMasterIdLst>
    <p:handoutMasterId r:id="rId14"/>
  </p:handoutMasterIdLst>
  <p:sldIdLst>
    <p:sldId id="281" r:id="rId5"/>
    <p:sldId id="366" r:id="rId6"/>
    <p:sldId id="363" r:id="rId7"/>
    <p:sldId id="378" r:id="rId8"/>
    <p:sldId id="364" r:id="rId9"/>
    <p:sldId id="375" r:id="rId10"/>
    <p:sldId id="376" r:id="rId11"/>
    <p:sldId id="3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DFDFDF"/>
    <a:srgbClr val="9BAF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CEA7BD-483A-47C8-B375-68DC15FBC8C6}" v="2" dt="2023-11-07T20:27:04.8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>
              <a:effectLst/>
              <a:latin typeface="Segoe UI" panose="020B0502040204020203" pitchFamily="34" charset="0"/>
            </a:endParaRPr>
          </a:p>
          <a:p>
            <a:r>
              <a:rPr lang="en-US"/>
              <a:t>ID=d924773e-9a16-4d6d-9803-8cb819e99682
Recipe=</a:t>
            </a:r>
            <a:r>
              <a:rPr lang="en-US" err="1"/>
              <a:t>text_billboard</a:t>
            </a:r>
            <a:r>
              <a:rPr lang="en-US"/>
              <a:t>
Type=</a:t>
            </a:r>
            <a:r>
              <a:rPr lang="en-US" err="1"/>
              <a:t>TextOnly</a:t>
            </a:r>
            <a:r>
              <a:rPr lang="en-US"/>
              <a:t>
Variant=0
</a:t>
            </a:r>
            <a:r>
              <a:rPr lang="en-US" err="1"/>
              <a:t>FamilyID</a:t>
            </a:r>
            <a:r>
              <a:rPr lang="en-US"/>
              <a:t>=</a:t>
            </a:r>
            <a:r>
              <a:rPr lang="en-US" err="1"/>
              <a:t>AccentBoxWalbaum_Zero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>
              <a:effectLst/>
              <a:latin typeface="Segoe UI" panose="020B0502040204020203" pitchFamily="34" charset="0"/>
            </a:endParaRPr>
          </a:p>
          <a:p>
            <a:r>
              <a:rPr lang="en-US"/>
              <a:t>ID=d924773e-9a16-4d6d-9803-8cb819e99682
Recipe=</a:t>
            </a:r>
            <a:r>
              <a:rPr lang="en-US" err="1"/>
              <a:t>text_billboard</a:t>
            </a:r>
            <a:r>
              <a:rPr lang="en-US"/>
              <a:t>
Type=</a:t>
            </a:r>
            <a:r>
              <a:rPr lang="en-US" err="1"/>
              <a:t>TextOnly</a:t>
            </a:r>
            <a:r>
              <a:rPr lang="en-US"/>
              <a:t>
Variant=0
</a:t>
            </a:r>
            <a:r>
              <a:rPr lang="en-US" err="1"/>
              <a:t>FamilyID</a:t>
            </a:r>
            <a:r>
              <a:rPr lang="en-US"/>
              <a:t>=</a:t>
            </a:r>
            <a:r>
              <a:rPr lang="en-US" err="1"/>
              <a:t>AccentBoxWalbaum_Zero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04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0ABF4419-7095-2F87-4E0D-1519BE337B8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457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666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68558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7736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026F642A-67E4-E35D-0E7A-5D9F133263E6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36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A77D3AB-13A3-0F22-76FA-05A74C4A97A2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708CDF-BF1C-F86C-2FE4-E767D440EF50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0C6749-F3D6-6B9F-3DE6-C83C494FAF1E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430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5964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907469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050A082F-9974-EED6-8EFC-052B45BE5FF9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24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0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2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731" r:id="rId13"/>
    <p:sldLayoutId id="2147483736" r:id="rId14"/>
    <p:sldLayoutId id="2147483733" r:id="rId15"/>
    <p:sldLayoutId id="2147483734" r:id="rId16"/>
    <p:sldLayoutId id="2147483735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3290" y="988741"/>
            <a:ext cx="5888754" cy="3973784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US" sz="6000" cap="none">
                <a:solidFill>
                  <a:schemeClr val="bg1"/>
                </a:solidFill>
              </a:rPr>
              <a:t>The Truth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C8AB2E8-CFF8-3518-162A-E94ABC2B6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5055071"/>
            <a:ext cx="6801612" cy="123989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+mj-lt"/>
              </a:rPr>
              <a:t>Important?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7" y="276225"/>
            <a:ext cx="8994358" cy="6315075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-25762" y="2274829"/>
            <a:ext cx="26978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00" b="1">
                <a:solidFill>
                  <a:schemeClr val="bg1"/>
                </a:solidFill>
                <a:latin typeface="+mj-lt"/>
              </a:rPr>
              <a:t>The Importance of  The  Truth </a:t>
            </a:r>
            <a:endParaRPr lang="en-US" sz="35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400051"/>
            <a:ext cx="8809483" cy="6086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The Holy Spirit’s work – Jn. 16:13-14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Important to the apostles – 3 Jn. 4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Frees us from the slavery of sin – Jn. 8:31-32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Sanctified by the truth – Jn. 17:17,19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Anything but the truth is a lie – Rom. 1:24-25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Acceptable worship is in truth – Jn. 4:24; Mt. 15:8-9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Approval before God</a:t>
            </a:r>
            <a:r>
              <a:rPr kumimoji="0" lang="en-US" sz="30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– 2 Tim. 2:15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/>
              <a:t>Affects my salvation – 2 Pet. 3:15-16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23026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25333" y="1609725"/>
            <a:ext cx="9089384" cy="3771900"/>
          </a:xfrm>
          <a:prstGeom prst="rect">
            <a:avLst/>
          </a:prstGeom>
          <a:solidFill>
            <a:srgbClr val="595959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377283" y="2459504"/>
            <a:ext cx="21247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>
                <a:latin typeface="+mj-lt"/>
              </a:rPr>
              <a:t>The Truth Is…</a:t>
            </a:r>
            <a:endParaRPr lang="en-US" sz="36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2962639" y="257175"/>
            <a:ext cx="8726101" cy="6381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defRPr/>
            </a:pPr>
            <a:r>
              <a:rPr lang="en-US" sz="3200">
                <a:solidFill>
                  <a:schemeClr val="bg1"/>
                </a:solidFill>
              </a:rPr>
              <a:t>God’s word– Jn . 17:17</a:t>
            </a:r>
            <a:endParaRPr lang="en-US" sz="3200" baseline="0">
              <a:solidFill>
                <a:schemeClr val="bg1"/>
              </a:solidFill>
            </a:endParaRPr>
          </a:p>
          <a:p>
            <a:pPr>
              <a:spcBef>
                <a:spcPts val="2400"/>
              </a:spcBef>
              <a:defRPr/>
            </a:pPr>
            <a:r>
              <a:rPr lang="en-US" sz="3200" noProof="0">
                <a:solidFill>
                  <a:schemeClr val="bg1"/>
                </a:solidFill>
              </a:rPr>
              <a:t>For everyone – Jn. 12:48; 2 Thess. 1:7-8</a:t>
            </a:r>
            <a:endParaRPr kumimoji="0" lang="en-US" sz="3200" b="0" i="0" u="none" strike="noStrike" kern="1200" cap="none" spc="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>
              <a:spcBef>
                <a:spcPts val="2400"/>
              </a:spcBef>
              <a:defRPr/>
            </a:pPr>
            <a:r>
              <a:rPr lang="en-US" sz="3200">
                <a:solidFill>
                  <a:schemeClr val="bg1"/>
                </a:solidFill>
              </a:rPr>
              <a:t>The only way to know the things of God and s</a:t>
            </a:r>
            <a:r>
              <a:rPr lang="en-US" sz="3000">
                <a:solidFill>
                  <a:schemeClr val="bg1"/>
                </a:solidFill>
              </a:rPr>
              <a:t>alvation – Jn. 8:31-32</a:t>
            </a:r>
          </a:p>
        </p:txBody>
      </p:sp>
    </p:spTree>
    <p:extLst>
      <p:ext uri="{BB962C8B-B14F-4D97-AF65-F5344CB8AC3E}">
        <p14:creationId xmlns:p14="http://schemas.microsoft.com/office/powerpoint/2010/main" val="860504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3290" y="988741"/>
            <a:ext cx="5888754" cy="3973784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US" sz="6000" cap="none">
                <a:solidFill>
                  <a:schemeClr val="bg1"/>
                </a:solidFill>
              </a:rPr>
              <a:t>The Truth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700" y="2007219"/>
            <a:ext cx="2357553" cy="1926605"/>
          </a:xfrm>
        </p:spPr>
        <p:txBody>
          <a:bodyPr anchor="ctr">
            <a:normAutofit/>
          </a:bodyPr>
          <a:lstStyle/>
          <a:p>
            <a:pPr algn="r"/>
            <a:r>
              <a:rPr lang="en-US" sz="2800">
                <a:solidFill>
                  <a:schemeClr val="bg1"/>
                </a:solidFill>
              </a:rPr>
              <a:t>Characteristics and Practical Applications</a:t>
            </a:r>
          </a:p>
        </p:txBody>
      </p:sp>
    </p:spTree>
    <p:extLst>
      <p:ext uri="{BB962C8B-B14F-4D97-AF65-F5344CB8AC3E}">
        <p14:creationId xmlns:p14="http://schemas.microsoft.com/office/powerpoint/2010/main" val="1944824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9BAFB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3314700" y="1978629"/>
            <a:ext cx="8516744" cy="3056709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0" y="2909440"/>
            <a:ext cx="3314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>
                <a:solidFill>
                  <a:schemeClr val="bg1"/>
                </a:solidFill>
                <a:latin typeface="+mj-lt"/>
              </a:rPr>
              <a:t>Characteristics and Applications</a:t>
            </a:r>
            <a:endParaRPr lang="en-US" sz="32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3438525" y="1978629"/>
            <a:ext cx="8392919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400"/>
              </a:spcBef>
              <a:buNone/>
              <a:defRPr/>
            </a:pPr>
            <a:r>
              <a:rPr lang="en-US" sz="3200"/>
              <a:t>The truth is always </a:t>
            </a:r>
            <a:r>
              <a:rPr lang="en-US" sz="3200" b="1"/>
              <a:t>consistent</a:t>
            </a:r>
            <a:r>
              <a:rPr lang="en-US" sz="3200"/>
              <a:t> – Psa. 119:160; Mk. 12:36-37 </a:t>
            </a:r>
          </a:p>
        </p:txBody>
      </p:sp>
    </p:spTree>
    <p:extLst>
      <p:ext uri="{BB962C8B-B14F-4D97-AF65-F5344CB8AC3E}">
        <p14:creationId xmlns:p14="http://schemas.microsoft.com/office/powerpoint/2010/main" val="1057065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9BAFB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3314700" y="1978629"/>
            <a:ext cx="8516744" cy="3056709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-331748" y="2890391"/>
            <a:ext cx="3646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>
                <a:solidFill>
                  <a:schemeClr val="bg1"/>
                </a:solidFill>
                <a:latin typeface="+mj-lt"/>
              </a:rPr>
              <a:t>Characteristics and Applications</a:t>
            </a:r>
            <a:endParaRPr lang="en-US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3438525" y="1978629"/>
            <a:ext cx="8392919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defRPr/>
            </a:pPr>
            <a:r>
              <a:rPr lang="en-US" sz="3200" b="1"/>
              <a:t>All</a:t>
            </a:r>
            <a:r>
              <a:rPr lang="en-US" sz="3200"/>
              <a:t> that God’s word says on a subject </a:t>
            </a:r>
            <a:r>
              <a:rPr lang="en-US" sz="3200" b="1"/>
              <a:t>is</a:t>
            </a:r>
            <a:r>
              <a:rPr lang="en-US" sz="3200"/>
              <a:t> </a:t>
            </a:r>
            <a:r>
              <a:rPr lang="en-US" sz="3200" b="1"/>
              <a:t>the truth on that subject </a:t>
            </a:r>
            <a:r>
              <a:rPr lang="en-US" sz="3200"/>
              <a:t>– Psa. 119:160; Mt. 7:7-8; 1 Jn. 5:14-15</a:t>
            </a:r>
          </a:p>
        </p:txBody>
      </p:sp>
    </p:spTree>
    <p:extLst>
      <p:ext uri="{BB962C8B-B14F-4D97-AF65-F5344CB8AC3E}">
        <p14:creationId xmlns:p14="http://schemas.microsoft.com/office/powerpoint/2010/main" val="3236870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9BAFB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3314700" y="1978629"/>
            <a:ext cx="8516744" cy="3056709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-123825" y="2968374"/>
            <a:ext cx="34385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>
                <a:solidFill>
                  <a:schemeClr val="bg1"/>
                </a:solidFill>
                <a:latin typeface="+mj-lt"/>
              </a:rPr>
              <a:t>Characteristics and Applications</a:t>
            </a:r>
            <a:endParaRPr lang="en-US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3438525" y="1978629"/>
            <a:ext cx="8392919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defRPr/>
            </a:pPr>
            <a:r>
              <a:rPr lang="en-US" sz="3200"/>
              <a:t>The truth is </a:t>
            </a:r>
            <a:r>
              <a:rPr lang="en-US" sz="3200" b="1"/>
              <a:t>restrictive</a:t>
            </a:r>
            <a:r>
              <a:rPr lang="en-US" sz="3200"/>
              <a:t> – 1 Cor. 2:11-13</a:t>
            </a:r>
          </a:p>
        </p:txBody>
      </p:sp>
    </p:spTree>
    <p:extLst>
      <p:ext uri="{BB962C8B-B14F-4D97-AF65-F5344CB8AC3E}">
        <p14:creationId xmlns:p14="http://schemas.microsoft.com/office/powerpoint/2010/main" val="1697750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9BAFB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3314700" y="1978629"/>
            <a:ext cx="8516744" cy="3056709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-128239" y="2968374"/>
            <a:ext cx="3442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>
                <a:solidFill>
                  <a:schemeClr val="bg1"/>
                </a:solidFill>
                <a:latin typeface="+mj-lt"/>
              </a:rPr>
              <a:t>Characteristics and Applications</a:t>
            </a:r>
            <a:endParaRPr lang="en-US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3438525" y="1978629"/>
            <a:ext cx="8392919" cy="305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defRPr/>
            </a:pPr>
            <a:r>
              <a:rPr lang="en-US" sz="3200"/>
              <a:t>The truth is sufficient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D98916-C11F-F625-EE58-E2B043A77709}"/>
              </a:ext>
            </a:extLst>
          </p:cNvPr>
          <p:cNvSpPr txBox="1"/>
          <p:nvPr/>
        </p:nvSpPr>
        <p:spPr>
          <a:xfrm>
            <a:off x="7430197" y="1501575"/>
            <a:ext cx="4581525" cy="95410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To </a:t>
            </a:r>
            <a:r>
              <a:rPr lang="en-US" sz="2800" b="1"/>
              <a:t>evangelize</a:t>
            </a:r>
            <a:r>
              <a:rPr lang="en-US" sz="2800"/>
              <a:t> – 1 Pet. 1:22-25; 2 Thess. 2:13; Rom. 1:16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6E0D5F-7BB6-DF3E-70E2-37FC66B2A51A}"/>
              </a:ext>
            </a:extLst>
          </p:cNvPr>
          <p:cNvSpPr txBox="1"/>
          <p:nvPr/>
        </p:nvSpPr>
        <p:spPr>
          <a:xfrm>
            <a:off x="7430197" y="3032551"/>
            <a:ext cx="4581525" cy="95410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To </a:t>
            </a:r>
            <a:r>
              <a:rPr lang="en-US" sz="2800" b="1"/>
              <a:t>fully equip </a:t>
            </a:r>
            <a:r>
              <a:rPr lang="en-US" sz="2800"/>
              <a:t>us</a:t>
            </a:r>
            <a:r>
              <a:rPr lang="en-US" sz="2800" b="1"/>
              <a:t> </a:t>
            </a:r>
            <a:r>
              <a:rPr lang="en-US" sz="2800"/>
              <a:t>for every good work – 2 Tim. 3:16-17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92C601-2C8A-CF28-A1BF-CEEB2840D048}"/>
              </a:ext>
            </a:extLst>
          </p:cNvPr>
          <p:cNvSpPr txBox="1"/>
          <p:nvPr/>
        </p:nvSpPr>
        <p:spPr>
          <a:xfrm>
            <a:off x="7430197" y="4558285"/>
            <a:ext cx="4581525" cy="13849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 </a:t>
            </a:r>
            <a:r>
              <a:rPr lang="en-US" sz="2800" b="1" dirty="0"/>
              <a:t>godly unity </a:t>
            </a:r>
            <a:r>
              <a:rPr lang="en-US" sz="2800" dirty="0"/>
              <a:t>– Eph. 4:4-6, 11-16; 1 Tim. 4:16; 2 Tim. </a:t>
            </a:r>
            <a:r>
              <a:rPr lang="en-US" sz="2800"/>
              <a:t>4:1-4; 3 Jn. </a:t>
            </a:r>
            <a:r>
              <a:rPr lang="en-US" sz="2800" dirty="0"/>
              <a:t>9-10</a:t>
            </a:r>
          </a:p>
        </p:txBody>
      </p:sp>
    </p:spTree>
    <p:extLst>
      <p:ext uri="{BB962C8B-B14F-4D97-AF65-F5344CB8AC3E}">
        <p14:creationId xmlns:p14="http://schemas.microsoft.com/office/powerpoint/2010/main" val="3246725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F0A252-5923-47A2-A53A-F9BF72908919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90D7697-8E53-4EA8-8CBB-9C19575257BF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293</Words>
  <Application>Microsoft Office PowerPoint</Application>
  <PresentationFormat>Widescreen</PresentationFormat>
  <Paragraphs>34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Segoe UI</vt:lpstr>
      <vt:lpstr>Parcel</vt:lpstr>
      <vt:lpstr>The Truth</vt:lpstr>
      <vt:lpstr>PowerPoint Presentation</vt:lpstr>
      <vt:lpstr>PowerPoint Presentation</vt:lpstr>
      <vt:lpstr>The Truth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Faith of Abraham</dc:title>
  <dc:creator>Rodney Pitts</dc:creator>
  <cp:lastModifiedBy>Rodney Pitts</cp:lastModifiedBy>
  <cp:revision>2</cp:revision>
  <dcterms:created xsi:type="dcterms:W3CDTF">2023-04-20T17:32:42Z</dcterms:created>
  <dcterms:modified xsi:type="dcterms:W3CDTF">2023-11-07T20:27:36Z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