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</p:sldMasterIdLst>
  <p:notesMasterIdLst>
    <p:notesMasterId r:id="rId9"/>
  </p:notesMasterIdLst>
  <p:handoutMasterIdLst>
    <p:handoutMasterId r:id="rId10"/>
  </p:handoutMasterIdLst>
  <p:sldIdLst>
    <p:sldId id="281" r:id="rId5"/>
    <p:sldId id="363" r:id="rId6"/>
    <p:sldId id="361" r:id="rId7"/>
    <p:sldId id="3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5874B-C34C-416F-A3E4-764F6A931344}" v="562" dt="2023-07-09T11:50:00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AAAB6-A2C6-4A85-A3A1-98EFBA61C9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0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A1C9DE34-C7AF-84B1-1718-CA8DE4DE70D0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5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2590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454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3880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1FF236E-8839-8AC5-A771-EB76D85937EB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93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6015DE8-D63C-B205-FC27-DAC92983EBBC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F089D-4CCC-652E-C9F7-7A9420F4FCF9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5E7D98-9E02-79FB-81D1-72F9D21B29D4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433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1166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573377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75B57896-A812-8D51-1B47-FDDBE7765632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20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9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429" y="1933575"/>
            <a:ext cx="7134438" cy="2990849"/>
          </a:xfrm>
        </p:spPr>
        <p:txBody>
          <a:bodyPr anchor="ctr">
            <a:normAutofit/>
          </a:bodyPr>
          <a:lstStyle/>
          <a:p>
            <a:pPr algn="l"/>
            <a:r>
              <a:rPr lang="en-US" sz="4600"/>
              <a:t>“</a:t>
            </a:r>
            <a:r>
              <a:rPr lang="en-US" sz="4600" cap="none"/>
              <a:t>The Righteous Shall Live By His Faith” – Pt.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0336" y="1573041"/>
            <a:ext cx="2686812" cy="2990849"/>
          </a:xfrm>
        </p:spPr>
        <p:txBody>
          <a:bodyPr anchor="ctr">
            <a:normAutofit/>
          </a:bodyPr>
          <a:lstStyle/>
          <a:p>
            <a:pPr algn="l"/>
            <a:r>
              <a:rPr lang="en-US" sz="2400"/>
              <a:t>Habakkuk 2:4 –  N.T. Applications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00646"/>
            <a:ext cx="12192000" cy="3056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859740" y="367104"/>
            <a:ext cx="8994358" cy="61237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7686D08-AE2B-8EF5-7D5B-5FE079A4EA2F}"/>
              </a:ext>
            </a:extLst>
          </p:cNvPr>
          <p:cNvSpPr txBox="1">
            <a:spLocks/>
          </p:cNvSpPr>
          <p:nvPr/>
        </p:nvSpPr>
        <p:spPr>
          <a:xfrm>
            <a:off x="3036132" y="544978"/>
            <a:ext cx="8726101" cy="576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The struggle:</a:t>
            </a:r>
            <a:endParaRPr kumimoji="0" lang="en-US" sz="3200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kumimoji="0" lang="en-US" sz="26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Rejection of God – Rom. 1:21-24, 32</a:t>
            </a:r>
          </a:p>
          <a:p>
            <a:pPr lvl="1">
              <a:spcBef>
                <a:spcPts val="1800"/>
              </a:spcBef>
              <a:defRPr/>
            </a:pPr>
            <a:r>
              <a:rPr kumimoji="0" lang="en-US" sz="26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Seeking righteousness without knowledge – Rom. 10:1-4; 2:17-24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The same struggles continues </a:t>
            </a:r>
            <a:r>
              <a:rPr lang="en-US" sz="2600"/>
              <a:t>today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 </a:t>
            </a:r>
            <a:endParaRPr lang="en-US" sz="260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What faith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does – Rom. 1:16-17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It is not ashamed of the gospel! – 1:16;  Acts 18:24-28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Why? It believes the gospel is God’s righteousness revealed and fulfilled in Christ for all who have faith – 1:17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4B3A94-2440-5030-5212-52856EE9B080}"/>
              </a:ext>
            </a:extLst>
          </p:cNvPr>
          <p:cNvSpPr txBox="1"/>
          <p:nvPr/>
        </p:nvSpPr>
        <p:spPr>
          <a:xfrm>
            <a:off x="0" y="2397947"/>
            <a:ext cx="285973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</a:rPr>
              <a:t>Romans 1:16-17</a:t>
            </a:r>
            <a:r>
              <a:rPr lang="en-US" sz="2800" b="1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>
                <a:solidFill>
                  <a:schemeClr val="bg1"/>
                </a:solidFill>
                <a:latin typeface="+mj-lt"/>
              </a:rPr>
              <a:t>Faith in How God Justifies</a:t>
            </a:r>
            <a:endParaRPr lang="en-US" sz="32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0123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C3E119-FCF0-65F7-32E6-BAABBFBFFF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9C6C0F-5038-A67D-B17D-035FDC3C4E4A}"/>
              </a:ext>
            </a:extLst>
          </p:cNvPr>
          <p:cNvSpPr/>
          <p:nvPr/>
        </p:nvSpPr>
        <p:spPr>
          <a:xfrm>
            <a:off x="0" y="1900644"/>
            <a:ext cx="12192000" cy="3056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859740" y="367104"/>
            <a:ext cx="8994358" cy="61237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7686D08-AE2B-8EF5-7D5B-5FE079A4EA2F}"/>
              </a:ext>
            </a:extLst>
          </p:cNvPr>
          <p:cNvSpPr txBox="1">
            <a:spLocks/>
          </p:cNvSpPr>
          <p:nvPr/>
        </p:nvSpPr>
        <p:spPr>
          <a:xfrm>
            <a:off x="3036132" y="420892"/>
            <a:ext cx="8726101" cy="6016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The struggles:</a:t>
            </a:r>
            <a:endParaRPr kumimoji="0" lang="en-US" sz="3200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Expectation of Christ forming in them – Gal. 4:19-20; 2:20</a:t>
            </a:r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False teaching – Gal. 3:1-3; 5:3; 4:9-11</a:t>
            </a:r>
            <a:endParaRPr kumimoji="0" lang="en-US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kumimoji="0" lang="en-US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These struggles continue today – 1 Jn. 3:10; Gal. 3:27; Heb. 10:25</a:t>
            </a:r>
          </a:p>
          <a:p>
            <a:pPr>
              <a:spcBef>
                <a:spcPts val="1800"/>
              </a:spcBef>
              <a:defRPr/>
            </a:pPr>
            <a:r>
              <a:rPr lang="en-US" sz="3200"/>
              <a:t>What faith does – Gal. 3:10-11</a:t>
            </a:r>
            <a:endParaRPr kumimoji="0" lang="en-US" sz="3200" i="0" u="none" strike="noStrike" kern="1200" cap="none" spc="0" normalizeH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1">
              <a:spcBef>
                <a:spcPts val="1800"/>
              </a:spcBef>
              <a:defRPr/>
            </a:pPr>
            <a:r>
              <a:rPr lang="en-US" baseline="0"/>
              <a:t>Faith knows law</a:t>
            </a:r>
            <a:r>
              <a:rPr lang="en-US"/>
              <a:t> does not justify – 3:10</a:t>
            </a:r>
          </a:p>
          <a:p>
            <a:pPr lvl="1">
              <a:spcBef>
                <a:spcPts val="1800"/>
              </a:spcBef>
              <a:defRPr/>
            </a:pPr>
            <a:r>
              <a:rPr kumimoji="0" lang="en-US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The righteous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live</a:t>
            </a:r>
            <a:r>
              <a:rPr kumimoji="0" lang="en-US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by</a:t>
            </a:r>
            <a:r>
              <a:rPr kumimoji="0" lang="en-US" b="1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faith </a:t>
            </a:r>
            <a:r>
              <a:rPr kumimoji="0" lang="en-US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– Gal. 3:26-27; Col. 2:12; Jas. 2:20-22; Gal. 5:13-14, 19-21, 22-23</a:t>
            </a:r>
            <a:endParaRPr kumimoji="0" lang="en-US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4B3A94-2440-5030-5212-52856EE9B080}"/>
              </a:ext>
            </a:extLst>
          </p:cNvPr>
          <p:cNvSpPr txBox="1"/>
          <p:nvPr/>
        </p:nvSpPr>
        <p:spPr>
          <a:xfrm>
            <a:off x="0" y="2674945"/>
            <a:ext cx="28597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+mj-lt"/>
              </a:rPr>
              <a:t>Galatians 3:10-11</a:t>
            </a:r>
            <a:r>
              <a:rPr lang="en-US" sz="2800" b="1">
                <a:latin typeface="+mj-lt"/>
              </a:rPr>
              <a:t>    </a:t>
            </a:r>
            <a:r>
              <a:rPr lang="en-US" sz="3200" b="1">
                <a:solidFill>
                  <a:schemeClr val="bg1"/>
                </a:solidFill>
                <a:latin typeface="+mj-lt"/>
              </a:rPr>
              <a:t>Faith Versus the Law</a:t>
            </a:r>
            <a:endParaRPr lang="en-US" sz="32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0817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E33C1-F25F-7DF2-6153-08CBDC82ACB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EB2C09-1C9F-A42F-0AFB-D6879E8B9732}"/>
              </a:ext>
            </a:extLst>
          </p:cNvPr>
          <p:cNvSpPr/>
          <p:nvPr/>
        </p:nvSpPr>
        <p:spPr>
          <a:xfrm>
            <a:off x="0" y="1878937"/>
            <a:ext cx="12192000" cy="3056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898062" y="399475"/>
            <a:ext cx="8994358" cy="61237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7686D08-AE2B-8EF5-7D5B-5FE079A4EA2F}"/>
              </a:ext>
            </a:extLst>
          </p:cNvPr>
          <p:cNvSpPr txBox="1">
            <a:spLocks/>
          </p:cNvSpPr>
          <p:nvPr/>
        </p:nvSpPr>
        <p:spPr>
          <a:xfrm>
            <a:off x="3036132" y="420892"/>
            <a:ext cx="8726101" cy="6016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noProof="0"/>
              <a:t>Living by faith is rarely applauded by the world 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– Heb. 10:32-34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The struggle: 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/>
              <a:t>The d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anger of falling away! 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This continues to be a struggle today – Mk. 4:16-17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>
              <a:spcBef>
                <a:spcPts val="1800"/>
              </a:spcBef>
              <a:defRPr/>
            </a:pPr>
            <a:r>
              <a:rPr lang="en-US" sz="3200"/>
              <a:t>What faith does – Heb. 10:37-38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Trusts that Jesus is coming for His people and lives like it – 10:37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Refuses to give up and go back into the world – 10:38, 35-36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4B3A94-2440-5030-5212-52856EE9B080}"/>
              </a:ext>
            </a:extLst>
          </p:cNvPr>
          <p:cNvSpPr txBox="1"/>
          <p:nvPr/>
        </p:nvSpPr>
        <p:spPr>
          <a:xfrm>
            <a:off x="127828" y="2674946"/>
            <a:ext cx="27011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</a:rPr>
              <a:t>Hebrews 10:38 </a:t>
            </a:r>
            <a:r>
              <a:rPr lang="en-US" sz="3200" b="1">
                <a:solidFill>
                  <a:schemeClr val="bg1"/>
                </a:solidFill>
                <a:latin typeface="+mj-lt"/>
              </a:rPr>
              <a:t>Faith and Suffering</a:t>
            </a:r>
            <a:endParaRPr lang="en-US" sz="36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63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282</Words>
  <Application>Microsoft Office PowerPoint</Application>
  <PresentationFormat>Widescreen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Segoe UI</vt:lpstr>
      <vt:lpstr>Parcel</vt:lpstr>
      <vt:lpstr>“The Righteous Shall Live By His Faith” – Pt.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1</cp:revision>
  <dcterms:created xsi:type="dcterms:W3CDTF">2023-04-20T17:32:42Z</dcterms:created>
  <dcterms:modified xsi:type="dcterms:W3CDTF">2023-08-15T11:46:35Z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