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4" r:id="rId3"/>
    <p:sldId id="291" r:id="rId4"/>
    <p:sldId id="290" r:id="rId5"/>
    <p:sldId id="297" r:id="rId6"/>
    <p:sldId id="292" r:id="rId7"/>
    <p:sldId id="293" r:id="rId8"/>
    <p:sldId id="29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6D0B"/>
    <a:srgbClr val="685135"/>
    <a:srgbClr val="BDA07D"/>
    <a:srgbClr val="F5F9F9"/>
    <a:srgbClr val="627272"/>
    <a:srgbClr val="93A5A8"/>
    <a:srgbClr val="3E7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6A9BDE-46BB-4A6D-BD4B-53FFD4FBC5C8}" v="35" dt="2023-08-21T20:30:02.328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AF03AE-1CC2-475F-B909-50970E9699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63C45E-73BA-4C86-A24F-A5006B4E7B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7A4CE-17BB-4BB2-AC7B-97495293E2AC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1DB874-DF6A-4AFA-8055-4AD7EE4CE3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77078F-04CB-4625-B536-5BCAA2EC6C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EF92D-82DD-4142-BCE8-036B91487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70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6C8F5-2FDA-4718-81AA-24F4816BBD56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EC616-C518-4358-9496-6C33B2F5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2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44ACCFF-64A9-40AA-93F9-86E3CE0161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69" y="2683895"/>
            <a:ext cx="5278514" cy="2862225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50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D785D0F-160C-4A31-93B3-F251B07307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636" y="5568698"/>
            <a:ext cx="5278514" cy="61814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0" i="0" spc="200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1CCC134-2698-41E9-A225-76300EF59E5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952488" y="950976"/>
            <a:ext cx="5239512" cy="496519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pc="400"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6EEBC2D4-4F41-249E-7141-E0E12113CE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72346" y="0"/>
            <a:ext cx="28956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78060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imag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C65D0-3E91-45C0-BC6C-CC7BFE58B0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74800" y="3429000"/>
            <a:ext cx="3097320" cy="978408"/>
          </a:xfrm>
          <a:prstGeom prst="rect">
            <a:avLst/>
          </a:prstGeom>
        </p:spPr>
        <p:txBody>
          <a:bodyPr anchor="ctr"/>
          <a:lstStyle>
            <a:lvl1pPr algn="l">
              <a:defRPr sz="32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9651A5D-2C86-4900-A248-8559E39BDA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20510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pc="400"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D5F84479-AB5A-4587-BAAF-A05E52224B4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35700" y="2854660"/>
            <a:ext cx="4749800" cy="2129971"/>
          </a:xfrm>
          <a:prstGeom prst="rect">
            <a:avLst/>
          </a:prstGeom>
        </p:spPr>
        <p:txBody>
          <a:bodyPr anchor="ctr"/>
          <a:lstStyle>
            <a:lvl1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cap="none" spc="50" baseline="0"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3D8D3253-3A08-4F2F-B6B3-607BBC6B33D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5788241"/>
            <a:ext cx="12192000" cy="106976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pc="400" baseline="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7723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1220C40-4EC0-BFB1-D615-1455BA15A0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3684897"/>
          </a:xfrm>
          <a:prstGeom prst="rect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8B9A4D3-8D91-4865-B422-5F60885A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1592874" y="3684898"/>
            <a:ext cx="900625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0ECDAF5-DEB9-4A0C-9165-6ED23184A3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5435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FEA1AD-EC70-422F-BADD-FCA14BF9D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28750" y="3520775"/>
            <a:ext cx="328246" cy="3282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84996E-63EA-4C88-816A-3AE158BB5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80314" y="3520775"/>
            <a:ext cx="328246" cy="32824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A09893-F9A1-4FA2-A462-C1C443EC3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31878" y="3520775"/>
            <a:ext cx="328246" cy="32824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9FBC17-744B-4367-90B4-20C9CDBD1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83442" y="3520775"/>
            <a:ext cx="328246" cy="3282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FD6CCE-53EA-424C-A29B-35A77F782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435004" y="3520775"/>
            <a:ext cx="328246" cy="32824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1ADC218-9303-4431-8BD2-4D5F9C19A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92873" y="2964383"/>
            <a:ext cx="0" cy="415716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F724929-97F8-4988-BD69-D86CAA695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1" y="2964383"/>
            <a:ext cx="0" cy="415716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0FEF08-1FB7-46B4-AB6B-D672A96A71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599127" y="2964383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8BA510CE-108D-434A-9BE7-BE671217523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5172" y="2075688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baseline="0">
                <a:solidFill>
                  <a:schemeClr val="accent2"/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00414708-82D0-44BF-8CBD-2D165A38561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5172" y="2578608"/>
            <a:ext cx="2251564" cy="31089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272F07D4-1C66-4FA2-8361-FC6267F1771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70216" y="2075688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baseline="0">
                <a:solidFill>
                  <a:schemeClr val="accent5">
                    <a:lumMod val="50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432C0CF3-19F3-4C10-9EEC-BA5E5F3FD22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970216" y="2578608"/>
            <a:ext cx="2251564" cy="31089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4A3A0AFC-7EB9-4059-8C59-C42379BA923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73340" y="2075688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baseline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2" name="Text Placeholder 22">
            <a:extLst>
              <a:ext uri="{FF2B5EF4-FFF2-40B4-BE49-F238E27FC236}">
                <a16:creationId xmlns:a16="http://schemas.microsoft.com/office/drawing/2014/main" id="{417F27A8-21AF-48E6-8A67-65C9920A307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73340" y="2578608"/>
            <a:ext cx="2251564" cy="31089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3" name="Text Placeholder 22">
            <a:extLst>
              <a:ext uri="{FF2B5EF4-FFF2-40B4-BE49-F238E27FC236}">
                <a16:creationId xmlns:a16="http://schemas.microsoft.com/office/drawing/2014/main" id="{F26C8D2A-15B8-4AB1-83F7-74DB0A35CC7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716736" y="4398264"/>
            <a:ext cx="2251562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baseline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07311D06-DEA1-4811-AC58-E3B935DC5A8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16736" y="4917263"/>
            <a:ext cx="2251562" cy="31089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5" name="Text Placeholder 22">
            <a:extLst>
              <a:ext uri="{FF2B5EF4-FFF2-40B4-BE49-F238E27FC236}">
                <a16:creationId xmlns:a16="http://schemas.microsoft.com/office/drawing/2014/main" id="{23AC1CF6-E394-4A35-A634-F187E005A4F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221784" y="4398264"/>
            <a:ext cx="2251562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baseline="0">
                <a:solidFill>
                  <a:schemeClr val="accent3"/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9F72BEB0-9B11-4205-B9FC-10E5201C81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221784" y="4917263"/>
            <a:ext cx="2251562" cy="31089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E574CD7-C8A6-4F56-81B4-F72FB22E0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844715" y="3977431"/>
            <a:ext cx="0" cy="415716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0FC7994-2504-4FF9-81F5-24405FEF0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347565" y="3977431"/>
            <a:ext cx="0" cy="415716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83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column layout">
    <p:bg>
      <p:bgPr>
        <a:solidFill>
          <a:schemeClr val="bg1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101351-79F8-4AD7-A22B-E7AFB1C69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274260"/>
            <a:ext cx="12192000" cy="2583739"/>
          </a:xfrm>
          <a:prstGeom prst="rect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9A49BC-8099-40DE-8210-5A1CBAA423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7872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B7BBE6-4278-4E33-9044-72A2E0C0E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8564" y="1585733"/>
            <a:ext cx="2065188" cy="399591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0E549E-0E7C-4599-B51C-97AA7E52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32832" y="1585733"/>
            <a:ext cx="2065188" cy="399591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7C507F-AD4D-47B6-88C3-C1D0154FB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063405" y="1585733"/>
            <a:ext cx="2065188" cy="399591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0266B1-BBD1-44C0-8D4C-4E651D320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293980" y="1585733"/>
            <a:ext cx="2065188" cy="399591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1BB1CE-E3FA-4E7F-A54B-3FB675098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11052" y="1585733"/>
            <a:ext cx="2065188" cy="399591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5D11F63-A3DB-4EB1-9148-6E8C6678D1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7843" y="2432304"/>
            <a:ext cx="1826631" cy="7762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cap="all" normalizeH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96E63495-7407-4360-95F6-82D0C68813B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7843" y="3429000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2" name="Text Placeholder 22">
            <a:extLst>
              <a:ext uri="{FF2B5EF4-FFF2-40B4-BE49-F238E27FC236}">
                <a16:creationId xmlns:a16="http://schemas.microsoft.com/office/drawing/2014/main" id="{3A879552-0B9C-48EC-8D07-A24DB252D6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952111" y="2432304"/>
            <a:ext cx="1826631" cy="7762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3" name="Text Placeholder 22">
            <a:extLst>
              <a:ext uri="{FF2B5EF4-FFF2-40B4-BE49-F238E27FC236}">
                <a16:creationId xmlns:a16="http://schemas.microsoft.com/office/drawing/2014/main" id="{8337BD60-5C54-4FEC-A9D6-5C29EB9479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952111" y="3429000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25F7073D-87C3-473A-9A04-748C3F68265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82684" y="2432304"/>
            <a:ext cx="1826631" cy="7762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5" name="Text Placeholder 22">
            <a:extLst>
              <a:ext uri="{FF2B5EF4-FFF2-40B4-BE49-F238E27FC236}">
                <a16:creationId xmlns:a16="http://schemas.microsoft.com/office/drawing/2014/main" id="{5CB2BF3B-6E9D-4A28-A938-C9CC9E49648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182684" y="3429000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94E179CD-2F9C-44FA-813E-253ACC4A978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413259" y="2432304"/>
            <a:ext cx="1826631" cy="7762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34D58360-D7DD-4F33-A29E-5F4835C2DC5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13259" y="3429000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8" name="Text Placeholder 22">
            <a:extLst>
              <a:ext uri="{FF2B5EF4-FFF2-40B4-BE49-F238E27FC236}">
                <a16:creationId xmlns:a16="http://schemas.microsoft.com/office/drawing/2014/main" id="{AA5A81E7-83B9-4A30-9A57-98FFF271606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30331" y="2432304"/>
            <a:ext cx="1826631" cy="7762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9" name="Text Placeholder 22">
            <a:extLst>
              <a:ext uri="{FF2B5EF4-FFF2-40B4-BE49-F238E27FC236}">
                <a16:creationId xmlns:a16="http://schemas.microsoft.com/office/drawing/2014/main" id="{C45C6D3E-88B9-42D5-9A94-6D2B9CA3CDD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630331" y="3429000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37453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2">
            <a:extLst>
              <a:ext uri="{FF2B5EF4-FFF2-40B4-BE49-F238E27FC236}">
                <a16:creationId xmlns:a16="http://schemas.microsoft.com/office/drawing/2014/main" id="{A750E0F3-3708-7BB7-7A9E-123ED3BAC6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7872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D283EBF-8FBA-4A7A-9DCE-23E0BF7F6A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69848" y="1664208"/>
            <a:ext cx="1408176" cy="2468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8D76D02-A6E3-446F-B85B-CAD9ED06415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664" y="4956048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90954B1A-CAD7-4645-A1B3-1A5EFD54C97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664" y="5431536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 b="0" i="0" cap="none" spc="200" baseline="0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28" name="Picture Placeholder 9">
            <a:extLst>
              <a:ext uri="{FF2B5EF4-FFF2-40B4-BE49-F238E27FC236}">
                <a16:creationId xmlns:a16="http://schemas.microsoft.com/office/drawing/2014/main" id="{D517EAC0-89E0-4247-B048-92F65C868A7E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236976" y="1664208"/>
            <a:ext cx="1408176" cy="2468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7F5710E0-5399-4C8A-9D92-390195CB6F2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907792" y="4956048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019883F1-27DD-46A1-AD71-3AE1425600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907792" y="5431536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 b="0" i="0" cap="none" spc="200" baseline="0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29" name="Picture Placeholder 9">
            <a:extLst>
              <a:ext uri="{FF2B5EF4-FFF2-40B4-BE49-F238E27FC236}">
                <a16:creationId xmlns:a16="http://schemas.microsoft.com/office/drawing/2014/main" id="{7847BEB8-AC95-445E-AFB4-34B7658BB992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5404104" y="1664208"/>
            <a:ext cx="1408176" cy="2468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82B5CAB5-1932-4DC0-BBBD-8ABA7C5D5DE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74920" y="4956048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5" name="Text Placeholder 17">
            <a:extLst>
              <a:ext uri="{FF2B5EF4-FFF2-40B4-BE49-F238E27FC236}">
                <a16:creationId xmlns:a16="http://schemas.microsoft.com/office/drawing/2014/main" id="{E248F87C-2911-41CB-A4BD-6ECD4E13B8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074920" y="5431536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 b="0" i="0" cap="none" spc="200" baseline="0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37" name="Picture Placeholder 9">
            <a:extLst>
              <a:ext uri="{FF2B5EF4-FFF2-40B4-BE49-F238E27FC236}">
                <a16:creationId xmlns:a16="http://schemas.microsoft.com/office/drawing/2014/main" id="{7B6B3681-1E21-44DA-AADA-F5E638A87423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7571232" y="1664208"/>
            <a:ext cx="1408176" cy="2468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3" name="Text Placeholder 17">
            <a:extLst>
              <a:ext uri="{FF2B5EF4-FFF2-40B4-BE49-F238E27FC236}">
                <a16:creationId xmlns:a16="http://schemas.microsoft.com/office/drawing/2014/main" id="{2D88AD4B-15C6-42C2-B9A5-BD645DA67D7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242048" y="4956048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34" name="Text Placeholder 17">
            <a:extLst>
              <a:ext uri="{FF2B5EF4-FFF2-40B4-BE49-F238E27FC236}">
                <a16:creationId xmlns:a16="http://schemas.microsoft.com/office/drawing/2014/main" id="{D79E337C-DD94-4BC6-9F28-69AC04CD2B3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7242048" y="5431536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 b="0" i="0" cap="none" spc="200" baseline="0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38" name="Picture Placeholder 9">
            <a:extLst>
              <a:ext uri="{FF2B5EF4-FFF2-40B4-BE49-F238E27FC236}">
                <a16:creationId xmlns:a16="http://schemas.microsoft.com/office/drawing/2014/main" id="{026B0125-C5D1-4397-BA37-9D1FCB7DA71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9738360" y="1664208"/>
            <a:ext cx="1408176" cy="2468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5" name="Text Placeholder 17">
            <a:extLst>
              <a:ext uri="{FF2B5EF4-FFF2-40B4-BE49-F238E27FC236}">
                <a16:creationId xmlns:a16="http://schemas.microsoft.com/office/drawing/2014/main" id="{A57BE95A-45E1-4F78-9162-0D9005657D7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409176" y="4956048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36" name="Text Placeholder 17">
            <a:extLst>
              <a:ext uri="{FF2B5EF4-FFF2-40B4-BE49-F238E27FC236}">
                <a16:creationId xmlns:a16="http://schemas.microsoft.com/office/drawing/2014/main" id="{EF2F2B86-E2A2-406A-9EED-2FBD6601798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9409176" y="5431536"/>
            <a:ext cx="2069690" cy="69536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 b="0" i="0" cap="none" spc="200" baseline="0"/>
            </a:lvl1pPr>
          </a:lstStyle>
          <a:p>
            <a:pPr lvl="0"/>
            <a:r>
              <a:rPr lang="en-US"/>
              <a:t>Click to add 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EAB4BA-80BD-7371-B929-19121B20B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444748" y="4278429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D5AB06E-DF62-F8F9-5394-965FE9EF6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288188" y="4278429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99703C-0E17-F953-C69A-F4BE3C334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9959" y="4278429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64C6290-D338-8FBA-9D0B-CAF45DE68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39717" y="4278429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104D8C7-8727-8343-DFC8-E415C809B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778565" y="4278429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05886F38-E337-4504-BF25-D65176023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051314"/>
            <a:ext cx="12192000" cy="3806686"/>
          </a:xfrm>
          <a:prstGeom prst="rect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292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D4B8443F-E5FA-5D35-EFF6-7896CFEE75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7872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1C78864A-44CD-4C12-B023-C16330014B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199" y="2063838"/>
            <a:ext cx="5066324" cy="42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 spc="2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add subtitle here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B9C9904-11DE-F8AA-4316-5ACEC5829E3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38199" y="2486203"/>
            <a:ext cx="10515600" cy="3343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253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198BF-0DCC-40E9-B9E5-892F3CCF54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24" y="502920"/>
            <a:ext cx="5010912" cy="1627632"/>
          </a:xfrm>
          <a:prstGeom prst="rect">
            <a:avLst/>
          </a:prstGeom>
          <a:noFill/>
        </p:spPr>
        <p:txBody>
          <a:bodyPr lIns="91440" tIns="45720" rIns="91440" bIns="45720" anchor="t" anchorCtr="0"/>
          <a:lstStyle>
            <a:lvl1pPr>
              <a:defRPr sz="32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38C8EB8A-A968-4E47-AE69-9A01E7717EB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68496" y="2752344"/>
            <a:ext cx="3602736" cy="32552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spc="400"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FAD04F8B-0B18-4B5F-B3A8-8EEDC439F5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90288" y="1911096"/>
            <a:ext cx="2350008" cy="99669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lIns="1371600" bIns="365760" anchor="ctr"/>
          <a:lstStyle>
            <a:lvl1pPr marL="0" indent="0" algn="l">
              <a:buNone/>
              <a:defRPr sz="2000" i="0" cap="none" spc="20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F8DE9-CF33-BBAF-FFA6-1487D09E6B0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46136" y="0"/>
            <a:ext cx="3602736" cy="32552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spc="400"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E37F6F0D-FCD4-63B1-5371-FFB63A75BB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946136" y="3602736"/>
            <a:ext cx="3602736" cy="32552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spc="400" baseline="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9307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9A62FB8A-A588-91BB-620B-64E5D20902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7872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B9DAAC-E781-43E6-913C-893B8D675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1655546"/>
            <a:ext cx="12192001" cy="5202454"/>
          </a:xfrm>
          <a:prstGeom prst="rect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1C78864A-44CD-4C12-B023-C16330014B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86584" y="2276856"/>
            <a:ext cx="2743200" cy="42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 spc="200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add subtitle here 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6D9CE0F4-78C6-4BD6-9C58-FDFC16FF09A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86584" y="2916936"/>
            <a:ext cx="2743200" cy="25603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200" spc="5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B499BD94-B24B-4B23-9B87-81DF413EA4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58000" y="2276856"/>
            <a:ext cx="2743200" cy="42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 spc="200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add subtitle here 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6BC5A941-8EB4-4D4B-9671-6B8FA6447A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58000" y="2916936"/>
            <a:ext cx="2743200" cy="25603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200" spc="5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9C76B36E-858A-1EFF-2A70-C8D5ADDC0C8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5788241"/>
            <a:ext cx="12192000" cy="106976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pc="400" baseline="0"/>
            </a:lvl1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2777FD6-2BEA-C70A-1C6D-8885D53E9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2470543" y="2771478"/>
            <a:ext cx="607253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ABE26A-0746-BC10-0802-C29EAD6C2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6968402" y="2771478"/>
            <a:ext cx="607253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179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10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57" r:id="rId4"/>
    <p:sldLayoutId id="2147483656" r:id="rId5"/>
    <p:sldLayoutId id="2147483665" r:id="rId6"/>
    <p:sldLayoutId id="2147483652" r:id="rId7"/>
    <p:sldLayoutId id="2147483658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My Moral Compass – Alexis Nguyen">
            <a:extLst>
              <a:ext uri="{FF2B5EF4-FFF2-40B4-BE49-F238E27FC236}">
                <a16:creationId xmlns:a16="http://schemas.microsoft.com/office/drawing/2014/main" id="{38376026-99EC-4A6B-3096-035F33CA0C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2"/>
          <a:stretch/>
        </p:blipFill>
        <p:spPr bwMode="auto">
          <a:xfrm>
            <a:off x="5843016" y="1225296"/>
            <a:ext cx="6348984" cy="5632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3D64C50-A740-468A-8AB6-F949358D8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Segoe UI Semibold" panose="020B0702040204020203" pitchFamily="34" charset="0"/>
                <a:cs typeface="Segoe UI Semibold" panose="020B0702040204020203" pitchFamily="34" charset="0"/>
              </a:rPr>
              <a:t>Finding Satisfaction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F94A06-38B8-4C8F-ABF0-FB763704D0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37C1019-D992-06C7-BBAF-C153A2F43F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solidFill>
            <a:schemeClr val="accent5">
              <a:lumMod val="75000"/>
              <a:alpha val="50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691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2394629-8F96-41DE-9771-A48E7EF3C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0D055D-AE32-78A3-F2AE-EC2B330F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496" y="168406"/>
            <a:ext cx="8547025" cy="8452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000" b="1" kern="1200">
                <a:solidFill>
                  <a:schemeClr val="tx1"/>
                </a:solidFill>
                <a:cs typeface="Segoe UI Semibold" panose="020B0702040204020203" pitchFamily="34" charset="0"/>
              </a:rPr>
              <a:t>Satisfaction</a:t>
            </a:r>
            <a:endParaRPr lang="en-US" sz="4000" b="1" kern="120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EA465F-BAFA-5EDD-9B7C-60B96A2703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1" r="27329" b="9197"/>
          <a:stretch/>
        </p:blipFill>
        <p:spPr bwMode="auto">
          <a:xfrm>
            <a:off x="9140393" y="0"/>
            <a:ext cx="3051607" cy="276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compass - Kids | Britannica Kids | Homework Help">
            <a:extLst>
              <a:ext uri="{FF2B5EF4-FFF2-40B4-BE49-F238E27FC236}">
                <a16:creationId xmlns:a16="http://schemas.microsoft.com/office/drawing/2014/main" id="{D95C5895-E85D-A29D-9C11-39C9D43F04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6" t="16071" r="13830" b="9620"/>
          <a:stretch/>
        </p:blipFill>
        <p:spPr bwMode="auto">
          <a:xfrm>
            <a:off x="9140393" y="2985169"/>
            <a:ext cx="3051607" cy="390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F939554-D72B-E912-CEC4-B47D04D5B08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48235" y="1711712"/>
            <a:ext cx="8452286" cy="4977881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3200" b="1">
                <a:latin typeface="Segoe UI Variable Text" pitchFamily="2" charset="0"/>
              </a:rPr>
              <a:t>Synonyms</a:t>
            </a:r>
            <a:r>
              <a:rPr lang="en-US" sz="3200">
                <a:latin typeface="Segoe UI Variable Text" pitchFamily="2" charset="0"/>
              </a:rPr>
              <a:t> – happiness, fulfillment, contentment</a:t>
            </a:r>
          </a:p>
          <a:p>
            <a:pPr>
              <a:spcBef>
                <a:spcPts val="1800"/>
              </a:spcBef>
            </a:pPr>
            <a:r>
              <a:rPr lang="en-US" sz="3200">
                <a:latin typeface="Segoe UI Variable Text" pitchFamily="2" charset="0"/>
              </a:rPr>
              <a:t>To be </a:t>
            </a:r>
            <a:r>
              <a:rPr lang="en-US" sz="3200" b="1">
                <a:latin typeface="Segoe UI Variable Text" pitchFamily="2" charset="0"/>
              </a:rPr>
              <a:t>pleased/happy</a:t>
            </a:r>
            <a:r>
              <a:rPr lang="en-US" sz="3200">
                <a:latin typeface="Segoe UI Variable Text" pitchFamily="2" charset="0"/>
              </a:rPr>
              <a:t> because you </a:t>
            </a:r>
            <a:r>
              <a:rPr lang="en-US" sz="3200" b="1">
                <a:latin typeface="Segoe UI Variable Text" pitchFamily="2" charset="0"/>
              </a:rPr>
              <a:t>got what you wanted</a:t>
            </a:r>
            <a:r>
              <a:rPr lang="en-US" sz="3200">
                <a:latin typeface="Segoe UI Variable Text" pitchFamily="2" charset="0"/>
              </a:rPr>
              <a:t>, or</a:t>
            </a:r>
            <a:r>
              <a:rPr lang="en-US" sz="3200" b="1">
                <a:latin typeface="Segoe UI Variable Text" pitchFamily="2" charset="0"/>
              </a:rPr>
              <a:t> </a:t>
            </a:r>
            <a:r>
              <a:rPr lang="en-US" sz="3200">
                <a:latin typeface="Segoe UI Variable Text" pitchFamily="2" charset="0"/>
              </a:rPr>
              <a:t>something happened the way that you wanted</a:t>
            </a:r>
          </a:p>
          <a:p>
            <a:pPr>
              <a:spcBef>
                <a:spcPts val="1800"/>
              </a:spcBef>
            </a:pPr>
            <a:r>
              <a:rPr lang="en-US" sz="3200">
                <a:latin typeface="Segoe UI Variable Text" pitchFamily="2" charset="0"/>
              </a:rPr>
              <a:t>To be </a:t>
            </a:r>
            <a:r>
              <a:rPr lang="en-US" sz="3200" b="1">
                <a:latin typeface="Segoe UI Variable Text" pitchFamily="2" charset="0"/>
              </a:rPr>
              <a:t>persuaded</a:t>
            </a:r>
            <a:r>
              <a:rPr lang="en-US" sz="3200">
                <a:latin typeface="Segoe UI Variable Text" pitchFamily="2" charset="0"/>
              </a:rPr>
              <a:t> by argument or evidence</a:t>
            </a:r>
          </a:p>
          <a:p>
            <a:pPr>
              <a:spcBef>
                <a:spcPts val="1800"/>
              </a:spcBef>
            </a:pPr>
            <a:r>
              <a:rPr lang="en-US" sz="3200">
                <a:latin typeface="Segoe UI Variable Text" pitchFamily="2" charset="0"/>
              </a:rPr>
              <a:t>Being </a:t>
            </a:r>
            <a:r>
              <a:rPr lang="en-US" sz="3200" b="1">
                <a:latin typeface="Segoe UI Variable Text" pitchFamily="2" charset="0"/>
              </a:rPr>
              <a:t>paid in full</a:t>
            </a:r>
            <a:endParaRPr lang="en-US" sz="3200">
              <a:latin typeface="Segoe UI Variable Tex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1168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F71281A5-7C4D-69E5-3CA1-E5BE63716F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5" r="52327" b="2"/>
          <a:stretch/>
        </p:blipFill>
        <p:spPr bwMode="auto">
          <a:xfrm>
            <a:off x="1" y="10"/>
            <a:ext cx="248322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79" name="Straight Connector 3078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A62A3DB-B642-D4F5-9195-14EBB1E7D61E}"/>
              </a:ext>
            </a:extLst>
          </p:cNvPr>
          <p:cNvSpPr/>
          <p:nvPr/>
        </p:nvSpPr>
        <p:spPr>
          <a:xfrm>
            <a:off x="7739406" y="744718"/>
            <a:ext cx="1536569" cy="2545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65FDA-CC76-DD2F-B00C-B2BA1B3BC3E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856322" y="386500"/>
            <a:ext cx="8932266" cy="6089714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>
                <a:latin typeface="Segoe UI Variable Text" pitchFamily="2" charset="0"/>
              </a:rPr>
              <a:t>Worldly satisfaction is offered through “stuff”</a:t>
            </a:r>
          </a:p>
          <a:p>
            <a:pPr lvl="1">
              <a:spcBef>
                <a:spcPts val="1800"/>
              </a:spcBef>
            </a:pPr>
            <a:r>
              <a:rPr lang="en-US" sz="2200" b="1">
                <a:latin typeface="Segoe UI Variable Text" pitchFamily="2" charset="0"/>
              </a:rPr>
              <a:t>Pew Research Center </a:t>
            </a:r>
            <a:r>
              <a:rPr lang="en-US" sz="2200">
                <a:latin typeface="Segoe UI Variable Text" pitchFamily="2" charset="0"/>
              </a:rPr>
              <a:t>– In 2011 </a:t>
            </a:r>
            <a:r>
              <a:rPr lang="en-US" sz="2200" b="1">
                <a:latin typeface="Segoe UI Variable Text" pitchFamily="2" charset="0"/>
              </a:rPr>
              <a:t>56%</a:t>
            </a:r>
            <a:r>
              <a:rPr lang="en-US" sz="2200">
                <a:latin typeface="Segoe UI Variable Text" pitchFamily="2" charset="0"/>
              </a:rPr>
              <a:t> of Americans had a high income while </a:t>
            </a:r>
            <a:r>
              <a:rPr lang="en-US" sz="2200" b="1">
                <a:latin typeface="Segoe UI Variable Text" pitchFamily="2" charset="0"/>
              </a:rPr>
              <a:t>88%</a:t>
            </a:r>
            <a:r>
              <a:rPr lang="en-US" sz="2200">
                <a:latin typeface="Segoe UI Variable Text" pitchFamily="2" charset="0"/>
              </a:rPr>
              <a:t> were wealthy by the world’s standard</a:t>
            </a:r>
          </a:p>
          <a:p>
            <a:pPr lvl="1">
              <a:spcBef>
                <a:spcPts val="1800"/>
              </a:spcBef>
            </a:pPr>
            <a:r>
              <a:rPr lang="en-US" sz="2200" b="1">
                <a:latin typeface="Segoe UI Variable Text" pitchFamily="2" charset="0"/>
              </a:rPr>
              <a:t>US Census Bureau and givewhatwecan.org </a:t>
            </a:r>
            <a:r>
              <a:rPr lang="en-US" sz="2200">
                <a:latin typeface="Segoe UI Variable Text" pitchFamily="2" charset="0"/>
              </a:rPr>
              <a:t>– US median/middle income of </a:t>
            </a:r>
            <a:r>
              <a:rPr lang="en-US" sz="2200" b="1">
                <a:latin typeface="Segoe UI Variable Text" pitchFamily="2" charset="0"/>
              </a:rPr>
              <a:t>$70,784</a:t>
            </a:r>
            <a:r>
              <a:rPr lang="en-US" sz="2200">
                <a:latin typeface="Segoe UI Variable Text" pitchFamily="2" charset="0"/>
              </a:rPr>
              <a:t> is </a:t>
            </a:r>
            <a:r>
              <a:rPr lang="en-US" sz="2200" b="1">
                <a:latin typeface="Segoe UI Variable Text" pitchFamily="2" charset="0"/>
              </a:rPr>
              <a:t>top 4%</a:t>
            </a:r>
            <a:r>
              <a:rPr lang="en-US" sz="2200">
                <a:latin typeface="Segoe UI Variable Text" pitchFamily="2" charset="0"/>
              </a:rPr>
              <a:t> in the world</a:t>
            </a:r>
          </a:p>
          <a:p>
            <a:pPr lvl="1">
              <a:spcBef>
                <a:spcPts val="1800"/>
              </a:spcBef>
            </a:pPr>
            <a:r>
              <a:rPr lang="en-US" sz="2200">
                <a:latin typeface="Segoe UI Variable Text" pitchFamily="2" charset="0"/>
              </a:rPr>
              <a:t>2022 </a:t>
            </a:r>
            <a:r>
              <a:rPr lang="en-US" sz="2200" b="1">
                <a:latin typeface="Segoe UI Variable Text" pitchFamily="2" charset="0"/>
              </a:rPr>
              <a:t>Credit Suisse Global Wealth Report </a:t>
            </a:r>
            <a:r>
              <a:rPr lang="en-US" sz="2200">
                <a:latin typeface="Segoe UI Variable Text" pitchFamily="2" charset="0"/>
              </a:rPr>
              <a:t>– ½ US citizens in </a:t>
            </a:r>
            <a:r>
              <a:rPr lang="en-US" sz="2200" b="1">
                <a:latin typeface="Segoe UI Variable Text" pitchFamily="2" charset="0"/>
              </a:rPr>
              <a:t>top 13%</a:t>
            </a:r>
          </a:p>
          <a:p>
            <a:pPr>
              <a:spcBef>
                <a:spcPts val="1800"/>
              </a:spcBef>
            </a:pPr>
            <a:r>
              <a:rPr lang="en-US" sz="3200">
                <a:latin typeface="Segoe UI Variable Text" pitchFamily="2" charset="0"/>
              </a:rPr>
              <a:t>Has “stuff” brought us satisfaction?</a:t>
            </a:r>
          </a:p>
          <a:p>
            <a:pPr lvl="1">
              <a:spcBef>
                <a:spcPts val="1800"/>
              </a:spcBef>
            </a:pPr>
            <a:r>
              <a:rPr lang="en-US" sz="2200" b="1">
                <a:latin typeface="Segoe UI Variable Text" pitchFamily="2" charset="0"/>
              </a:rPr>
              <a:t>Forbes</a:t>
            </a:r>
            <a:r>
              <a:rPr lang="en-US" sz="2200">
                <a:latin typeface="Segoe UI Variable Text" pitchFamily="2" charset="0"/>
              </a:rPr>
              <a:t> (Mar. 2020) – “The World Happiness Report” ranked the US 18</a:t>
            </a:r>
            <a:r>
              <a:rPr lang="en-US" sz="2200" baseline="30000">
                <a:latin typeface="Segoe UI Variable Text" pitchFamily="2" charset="0"/>
              </a:rPr>
              <a:t>th</a:t>
            </a:r>
            <a:r>
              <a:rPr lang="en-US" sz="2200">
                <a:latin typeface="Segoe UI Variable Text" pitchFamily="2" charset="0"/>
              </a:rPr>
              <a:t> out of 156 nation, down 7 spots since 2010</a:t>
            </a:r>
          </a:p>
          <a:p>
            <a:pPr lvl="1">
              <a:spcBef>
                <a:spcPts val="1800"/>
              </a:spcBef>
            </a:pPr>
            <a:r>
              <a:rPr lang="en-US" sz="2200">
                <a:latin typeface="Segoe UI Variable Text" pitchFamily="2" charset="0"/>
              </a:rPr>
              <a:t>Lack of satisfaction is seen in alarming rate of depression and suicide</a:t>
            </a:r>
          </a:p>
        </p:txBody>
      </p:sp>
      <p:pic>
        <p:nvPicPr>
          <p:cNvPr id="6" name="Picture 10" descr="compass - Kids | Britannica Kids | Homework Help">
            <a:extLst>
              <a:ext uri="{FF2B5EF4-FFF2-40B4-BE49-F238E27FC236}">
                <a16:creationId xmlns:a16="http://schemas.microsoft.com/office/drawing/2014/main" id="{D95C5895-E85D-A29D-9C11-39C9D43F04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0" t="17220" r="15317" b="23887"/>
          <a:stretch/>
        </p:blipFill>
        <p:spPr bwMode="auto">
          <a:xfrm>
            <a:off x="-1" y="0"/>
            <a:ext cx="1395649" cy="1541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0D055D-AE32-78A3-F2AE-EC2B330F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2" y="2490437"/>
            <a:ext cx="2214281" cy="18771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You Got What You wanted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F82E1B-C3BE-9E77-7EAF-7AC041AA77C1}"/>
              </a:ext>
            </a:extLst>
          </p:cNvPr>
          <p:cNvSpPr txBox="1"/>
          <p:nvPr/>
        </p:nvSpPr>
        <p:spPr>
          <a:xfrm>
            <a:off x="1" y="6396325"/>
            <a:ext cx="2483224" cy="46166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Satisfaction</a:t>
            </a:r>
            <a:endParaRPr lang="en-US" sz="2000" b="1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9423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858F30-5B8E-168E-F764-ECD4F8D525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09" b="49999"/>
          <a:stretch/>
        </p:blipFill>
        <p:spPr bwMode="auto">
          <a:xfrm>
            <a:off x="0" y="-46195"/>
            <a:ext cx="12192000" cy="122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0D055D-AE32-78A3-F2AE-EC2B330F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233" y="201168"/>
            <a:ext cx="10143565" cy="897583"/>
          </a:xfrm>
        </p:spPr>
        <p:txBody>
          <a:bodyPr/>
          <a:lstStyle/>
          <a:p>
            <a:r>
              <a:rPr lang="en-US" sz="4400" b="1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Fame?</a:t>
            </a:r>
            <a:endParaRPr lang="en-US" sz="4400" b="1">
              <a:solidFill>
                <a:schemeClr val="accent6">
                  <a:lumMod val="1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65FDA-CC76-DD2F-B00C-B2BA1B3BC3E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15141" y="1346114"/>
            <a:ext cx="11243820" cy="544497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b="1">
                <a:latin typeface="Segoe UI Variable Text" pitchFamily="2" charset="0"/>
              </a:rPr>
              <a:t>Tom Brady </a:t>
            </a:r>
            <a:r>
              <a:rPr lang="en-US">
                <a:latin typeface="Segoe UI Variable Text" pitchFamily="2" charset="0"/>
              </a:rPr>
              <a:t>– Retired NFL quarterback with net worth of $530 million</a:t>
            </a:r>
          </a:p>
          <a:p>
            <a:pPr lvl="1">
              <a:spcBef>
                <a:spcPts val="1200"/>
              </a:spcBef>
            </a:pPr>
            <a:r>
              <a:rPr lang="en-US" sz="2400">
                <a:latin typeface="Segoe UI Variable Text" pitchFamily="2" charset="0"/>
              </a:rPr>
              <a:t>At 23 he led the NE Patriots to a Super Bowl Title and at 24 signed a $29.6 million contrac</a:t>
            </a:r>
            <a:r>
              <a:rPr lang="en-US" sz="2300">
                <a:latin typeface="Segoe UI Variable Text" pitchFamily="2" charset="0"/>
              </a:rPr>
              <a:t>t</a:t>
            </a:r>
          </a:p>
          <a:p>
            <a:pPr lvl="1">
              <a:spcBef>
                <a:spcPts val="1200"/>
              </a:spcBef>
            </a:pPr>
            <a:r>
              <a:rPr lang="en-US" sz="2300">
                <a:latin typeface="Segoe UI Variable Text" pitchFamily="2" charset="0"/>
              </a:rPr>
              <a:t>At age 28 he became a household name, signed a $42.8 million contract and had at least 3 Super Bowl rings</a:t>
            </a:r>
          </a:p>
          <a:p>
            <a:pPr>
              <a:spcBef>
                <a:spcPts val="1200"/>
              </a:spcBef>
            </a:pPr>
            <a:r>
              <a:rPr lang="en-US">
                <a:latin typeface="Segoe UI Variable Text" pitchFamily="2" charset="0"/>
              </a:rPr>
              <a:t>Did this satisfy?</a:t>
            </a:r>
          </a:p>
          <a:p>
            <a:pPr lvl="1">
              <a:spcBef>
                <a:spcPts val="1200"/>
              </a:spcBef>
            </a:pPr>
            <a:r>
              <a:rPr lang="en-US" sz="2300">
                <a:latin typeface="Segoe UI Variable Text" pitchFamily="2" charset="0"/>
              </a:rPr>
              <a:t>At age 27: “</a:t>
            </a:r>
            <a:r>
              <a:rPr lang="en-US" sz="2300">
                <a:effectLst/>
                <a:latin typeface="Segoe UI Variable Text" pitchFamily="2" charset="0"/>
                <a:ea typeface="Calibri" panose="020F0502020204030204" pitchFamily="34" charset="0"/>
              </a:rPr>
              <a:t>Why do I have three Super Bowl rings, and 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still think there’s something</a:t>
            </a:r>
            <a:r>
              <a:rPr lang="en-US" sz="2300" b="1" spc="5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greater out there for me</a:t>
            </a:r>
            <a:r>
              <a:rPr lang="en-US" sz="2300">
                <a:effectLst/>
                <a:latin typeface="Segoe UI Variable Text" pitchFamily="2" charset="0"/>
                <a:ea typeface="Calibri" panose="020F0502020204030204" pitchFamily="34" charset="0"/>
              </a:rPr>
              <a:t>? I mean, maybe a lot of people would say, ‘Hey man, this is what is. I reached</a:t>
            </a:r>
            <a:r>
              <a:rPr lang="en-US" sz="2300" spc="5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>
                <a:effectLst/>
                <a:latin typeface="Segoe UI Variable Text" pitchFamily="2" charset="0"/>
                <a:ea typeface="Calibri" panose="020F0502020204030204" pitchFamily="34" charset="0"/>
              </a:rPr>
              <a:t>my</a:t>
            </a:r>
            <a:r>
              <a:rPr lang="en-US" sz="2300" spc="-10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>
                <a:effectLst/>
                <a:latin typeface="Segoe UI Variable Text" pitchFamily="2" charset="0"/>
                <a:ea typeface="Calibri" panose="020F0502020204030204" pitchFamily="34" charset="0"/>
              </a:rPr>
              <a:t>goal,</a:t>
            </a:r>
            <a:r>
              <a:rPr lang="en-US" sz="2300" spc="-10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>
                <a:effectLst/>
                <a:latin typeface="Segoe UI Variable Text" pitchFamily="2" charset="0"/>
                <a:ea typeface="Calibri" panose="020F0502020204030204" pitchFamily="34" charset="0"/>
              </a:rPr>
              <a:t>my</a:t>
            </a:r>
            <a:r>
              <a:rPr lang="en-US" sz="2300" spc="-5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>
                <a:effectLst/>
                <a:latin typeface="Segoe UI Variable Text" pitchFamily="2" charset="0"/>
                <a:ea typeface="Calibri" panose="020F0502020204030204" pitchFamily="34" charset="0"/>
              </a:rPr>
              <a:t>dream,</a:t>
            </a:r>
            <a:r>
              <a:rPr lang="en-US" sz="2300" spc="10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>
                <a:effectLst/>
                <a:latin typeface="Segoe UI Variable Text" pitchFamily="2" charset="0"/>
                <a:ea typeface="Calibri" panose="020F0502020204030204" pitchFamily="34" charset="0"/>
              </a:rPr>
              <a:t>my</a:t>
            </a:r>
            <a:r>
              <a:rPr lang="en-US" sz="2300" spc="-10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>
                <a:effectLst/>
                <a:latin typeface="Segoe UI Variable Text" pitchFamily="2" charset="0"/>
                <a:ea typeface="Calibri" panose="020F0502020204030204" pitchFamily="34" charset="0"/>
              </a:rPr>
              <a:t>life.</a:t>
            </a:r>
            <a:r>
              <a:rPr lang="en-US" sz="2300" spc="-5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>
                <a:effectLst/>
                <a:latin typeface="Segoe UI Variable Text" pitchFamily="2" charset="0"/>
                <a:ea typeface="Calibri" panose="020F0502020204030204" pitchFamily="34" charset="0"/>
              </a:rPr>
              <a:t>Me,</a:t>
            </a:r>
            <a:r>
              <a:rPr lang="en-US" sz="2300" spc="-10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>
                <a:effectLst/>
                <a:latin typeface="Segoe UI Variable Text" pitchFamily="2" charset="0"/>
                <a:ea typeface="Calibri" panose="020F0502020204030204" pitchFamily="34" charset="0"/>
              </a:rPr>
              <a:t>I</a:t>
            </a:r>
            <a:r>
              <a:rPr lang="en-US" sz="2300" spc="-5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>
                <a:effectLst/>
                <a:latin typeface="Segoe UI Variable Text" pitchFamily="2" charset="0"/>
                <a:ea typeface="Calibri" panose="020F0502020204030204" pitchFamily="34" charset="0"/>
              </a:rPr>
              <a:t>think…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it’s</a:t>
            </a:r>
            <a:r>
              <a:rPr lang="en-US" sz="2300" b="1" spc="-5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 b="1" err="1">
                <a:effectLst/>
                <a:latin typeface="Segoe UI Variable Text" pitchFamily="2" charset="0"/>
                <a:ea typeface="Calibri" panose="020F0502020204030204" pitchFamily="34" charset="0"/>
              </a:rPr>
              <a:t>gotta</a:t>
            </a:r>
            <a:r>
              <a:rPr lang="en-US" sz="2300" b="1" spc="10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be</a:t>
            </a:r>
            <a:r>
              <a:rPr lang="en-US" sz="2300" b="1" spc="-20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more</a:t>
            </a:r>
            <a:r>
              <a:rPr lang="en-US" sz="2300" b="1" spc="-15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than</a:t>
            </a:r>
            <a:r>
              <a:rPr lang="en-US" sz="2300" b="1" spc="-10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this.</a:t>
            </a:r>
            <a:r>
              <a:rPr lang="en-US" sz="2300" b="1" spc="-10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>
                <a:effectLst/>
                <a:latin typeface="Segoe UI Variable Text" pitchFamily="2" charset="0"/>
                <a:ea typeface="Calibri" panose="020F0502020204030204" pitchFamily="34" charset="0"/>
              </a:rPr>
              <a:t>I</a:t>
            </a:r>
            <a:r>
              <a:rPr lang="en-US" sz="2300" spc="-5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>
                <a:effectLst/>
                <a:latin typeface="Segoe UI Variable Text" pitchFamily="2" charset="0"/>
                <a:ea typeface="Calibri" panose="020F0502020204030204" pitchFamily="34" charset="0"/>
              </a:rPr>
              <a:t>mean</a:t>
            </a:r>
            <a:r>
              <a:rPr lang="en-US" sz="2300" spc="-10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this</a:t>
            </a:r>
            <a:r>
              <a:rPr lang="en-US" sz="2300" b="1" spc="30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can’t</a:t>
            </a:r>
            <a:r>
              <a:rPr lang="en-US" sz="2300" b="1" spc="-15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be</a:t>
            </a:r>
            <a:r>
              <a:rPr lang="en-US" sz="2300" b="1" spc="-20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what</a:t>
            </a:r>
            <a:r>
              <a:rPr lang="en-US" sz="2300" b="1" spc="-15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it’s</a:t>
            </a:r>
            <a:r>
              <a:rPr lang="en-US" sz="2300" b="1" spc="-5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all </a:t>
            </a:r>
            <a:r>
              <a:rPr lang="en-US" sz="2300" b="1" spc="-285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cracked</a:t>
            </a:r>
            <a:r>
              <a:rPr lang="en-US" sz="2300" b="1" spc="-5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up</a:t>
            </a:r>
            <a:r>
              <a:rPr lang="en-US" sz="2300" b="1" spc="20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to be.</a:t>
            </a:r>
            <a:r>
              <a:rPr lang="en-US" sz="2300" b="1" spc="-5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>
                <a:effectLst/>
                <a:latin typeface="Segoe UI Variable Text" pitchFamily="2" charset="0"/>
                <a:ea typeface="Calibri" panose="020F0502020204030204" pitchFamily="34" charset="0"/>
              </a:rPr>
              <a:t>I mean I’ve</a:t>
            </a:r>
            <a:r>
              <a:rPr lang="en-US" sz="2300" spc="-15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>
                <a:effectLst/>
                <a:latin typeface="Segoe UI Variable Text" pitchFamily="2" charset="0"/>
                <a:ea typeface="Calibri" panose="020F0502020204030204" pitchFamily="34" charset="0"/>
              </a:rPr>
              <a:t>done</a:t>
            </a:r>
            <a:r>
              <a:rPr lang="en-US" sz="2300" spc="15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>
                <a:effectLst/>
                <a:latin typeface="Segoe UI Variable Text" pitchFamily="2" charset="0"/>
                <a:ea typeface="Calibri" panose="020F0502020204030204" pitchFamily="34" charset="0"/>
              </a:rPr>
              <a:t>it. I’m</a:t>
            </a:r>
            <a:r>
              <a:rPr lang="en-US" sz="2300" spc="-10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>
                <a:effectLst/>
                <a:latin typeface="Segoe UI Variable Text" pitchFamily="2" charset="0"/>
                <a:ea typeface="Calibri" panose="020F0502020204030204" pitchFamily="34" charset="0"/>
              </a:rPr>
              <a:t>27.</a:t>
            </a:r>
            <a:r>
              <a:rPr lang="en-US" sz="2300" spc="-5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And what</a:t>
            </a:r>
            <a:r>
              <a:rPr lang="en-US" sz="2300" b="1" spc="-10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else</a:t>
            </a:r>
            <a:r>
              <a:rPr lang="en-US" sz="2300" b="1" spc="10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is</a:t>
            </a:r>
            <a:r>
              <a:rPr lang="en-US" sz="2300" b="1" spc="5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there</a:t>
            </a:r>
            <a:r>
              <a:rPr lang="en-US" sz="2300" b="1" spc="-10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for</a:t>
            </a:r>
            <a:r>
              <a:rPr lang="en-US" sz="2300" b="1" spc="20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sz="2300" b="1">
                <a:effectLst/>
                <a:latin typeface="Segoe UI Variable Text" pitchFamily="2" charset="0"/>
                <a:ea typeface="Calibri" panose="020F0502020204030204" pitchFamily="34" charset="0"/>
              </a:rPr>
              <a:t>me?”</a:t>
            </a:r>
          </a:p>
          <a:p>
            <a:pPr lvl="1">
              <a:spcBef>
                <a:spcPts val="1200"/>
              </a:spcBef>
            </a:pPr>
            <a:r>
              <a:rPr lang="en-US" sz="2300">
                <a:latin typeface="Segoe UI Variable Text" pitchFamily="2" charset="0"/>
                <a:ea typeface="Calibri" panose="020F0502020204030204" pitchFamily="34" charset="0"/>
              </a:rPr>
              <a:t>I do not think he has found it yet.</a:t>
            </a:r>
            <a:endParaRPr lang="en-US" sz="2300">
              <a:latin typeface="Segoe UI Variable Text" pitchFamily="2" charset="0"/>
            </a:endParaRPr>
          </a:p>
        </p:txBody>
      </p:sp>
      <p:pic>
        <p:nvPicPr>
          <p:cNvPr id="6" name="Picture 10" descr="compass - Kids | Britannica Kids | Homework Help">
            <a:extLst>
              <a:ext uri="{FF2B5EF4-FFF2-40B4-BE49-F238E27FC236}">
                <a16:creationId xmlns:a16="http://schemas.microsoft.com/office/drawing/2014/main" id="{D95C5895-E85D-A29D-9C11-39C9D43F04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0" t="17220" r="15317" b="23887"/>
          <a:stretch/>
        </p:blipFill>
        <p:spPr bwMode="auto">
          <a:xfrm>
            <a:off x="0" y="-46196"/>
            <a:ext cx="1111624" cy="122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8412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2394629-8F96-41DE-9771-A48E7EF3C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0D055D-AE32-78A3-F2AE-EC2B330F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496" y="168406"/>
            <a:ext cx="8547025" cy="67686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000" b="1" kern="120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fame</a:t>
            </a:r>
            <a:r>
              <a:rPr lang="en-US" sz="4000" b="1" kern="1200">
                <a:solidFill>
                  <a:schemeClr val="tx1"/>
                </a:solidFill>
                <a:cs typeface="Segoe UI Semibold" panose="020B0702040204020203" pitchFamily="34" charset="0"/>
              </a:rPr>
              <a:t>?</a:t>
            </a:r>
            <a:r>
              <a:rPr lang="en-US" sz="4000" b="1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endParaRPr lang="en-US" sz="4000" b="1" kern="120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EA465F-BAFA-5EDD-9B7C-60B96A2703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1" r="27329" b="9197"/>
          <a:stretch/>
        </p:blipFill>
        <p:spPr bwMode="auto">
          <a:xfrm>
            <a:off x="9140393" y="0"/>
            <a:ext cx="3051607" cy="276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compass - Kids | Britannica Kids | Homework Help">
            <a:extLst>
              <a:ext uri="{FF2B5EF4-FFF2-40B4-BE49-F238E27FC236}">
                <a16:creationId xmlns:a16="http://schemas.microsoft.com/office/drawing/2014/main" id="{D95C5895-E85D-A29D-9C11-39C9D43F04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6" t="16071" r="13830" b="9620"/>
          <a:stretch/>
        </p:blipFill>
        <p:spPr bwMode="auto">
          <a:xfrm>
            <a:off x="9140393" y="2985169"/>
            <a:ext cx="3051607" cy="390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F939554-D72B-E912-CEC4-B47D04D5B08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48235" y="1013678"/>
            <a:ext cx="8452286" cy="5675915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b="1" dirty="0">
                <a:latin typeface="Segoe UI Variable Text" pitchFamily="2" charset="0"/>
              </a:rPr>
              <a:t>Jim Carrey </a:t>
            </a:r>
            <a:r>
              <a:rPr lang="en-US" dirty="0">
                <a:latin typeface="Segoe UI Variable Text" pitchFamily="2" charset="0"/>
              </a:rPr>
              <a:t>– Actor, comedian, net worth 180 million</a:t>
            </a:r>
          </a:p>
          <a:p>
            <a:pPr lvl="1">
              <a:spcBef>
                <a:spcPts val="1800"/>
              </a:spcBef>
            </a:pPr>
            <a:r>
              <a:rPr lang="en-US" sz="2200" dirty="0">
                <a:latin typeface="Segoe UI Variable Text" pitchFamily="2" charset="0"/>
              </a:rPr>
              <a:t>Fame made him the highest paid Hollywood actor</a:t>
            </a:r>
          </a:p>
          <a:p>
            <a:pPr lvl="1">
              <a:spcBef>
                <a:spcPts val="1800"/>
              </a:spcBef>
            </a:pPr>
            <a:r>
              <a:rPr lang="en-US" sz="2200" dirty="0">
                <a:latin typeface="Segoe UI Variable Text" pitchFamily="2" charset="0"/>
              </a:rPr>
              <a:t>Between 1996 and 2014 he starred in 9 movies resulting in a total salary of $182 million</a:t>
            </a:r>
          </a:p>
          <a:p>
            <a:pPr lvl="1">
              <a:spcBef>
                <a:spcPts val="1800"/>
              </a:spcBef>
            </a:pPr>
            <a:r>
              <a:rPr lang="en-US" sz="2200" dirty="0">
                <a:latin typeface="Segoe UI Variable Text" pitchFamily="2" charset="0"/>
              </a:rPr>
              <a:t>His fame has </a:t>
            </a:r>
            <a:r>
              <a:rPr lang="en-US" sz="2200" b="1" dirty="0">
                <a:latin typeface="Segoe UI Variable Text" pitchFamily="2" charset="0"/>
              </a:rPr>
              <a:t>earned him $300 million </a:t>
            </a:r>
            <a:r>
              <a:rPr lang="en-US" sz="2200" dirty="0">
                <a:latin typeface="Segoe UI Variable Text" pitchFamily="2" charset="0"/>
              </a:rPr>
              <a:t>and his movies have grossed almost </a:t>
            </a:r>
            <a:r>
              <a:rPr lang="en-US" sz="2200" b="1" dirty="0">
                <a:latin typeface="Segoe UI Variable Text" pitchFamily="2" charset="0"/>
              </a:rPr>
              <a:t>$4.9 billion </a:t>
            </a:r>
            <a:r>
              <a:rPr lang="en-US" sz="2200" dirty="0">
                <a:latin typeface="Segoe UI Variable Text" pitchFamily="2" charset="0"/>
              </a:rPr>
              <a:t>worldwide.</a:t>
            </a:r>
          </a:p>
          <a:p>
            <a:pPr>
              <a:spcBef>
                <a:spcPts val="1800"/>
              </a:spcBef>
            </a:pPr>
            <a:r>
              <a:rPr lang="en-US" dirty="0">
                <a:latin typeface="Segoe UI Variable Text" pitchFamily="2" charset="0"/>
              </a:rPr>
              <a:t>Did it bring satisfaction?</a:t>
            </a:r>
          </a:p>
          <a:p>
            <a:pPr lvl="1">
              <a:spcBef>
                <a:spcPts val="1800"/>
              </a:spcBef>
            </a:pPr>
            <a:r>
              <a:rPr lang="en-US" sz="2200" dirty="0">
                <a:effectLst/>
                <a:latin typeface="Segoe UI Variable Text" pitchFamily="2" charset="0"/>
                <a:ea typeface="Calibri" panose="020F0502020204030204" pitchFamily="34" charset="0"/>
              </a:rPr>
              <a:t>In 2017 Carrey stated: “I think everybody should get </a:t>
            </a:r>
            <a:r>
              <a:rPr lang="en-US" sz="2200" b="1" dirty="0">
                <a:effectLst/>
                <a:latin typeface="Segoe UI Variable Text" pitchFamily="2" charset="0"/>
                <a:ea typeface="Calibri" panose="020F0502020204030204" pitchFamily="34" charset="0"/>
              </a:rPr>
              <a:t>rich</a:t>
            </a:r>
            <a:r>
              <a:rPr lang="en-US" sz="2200" dirty="0">
                <a:effectLst/>
                <a:latin typeface="Segoe UI Variable Text" pitchFamily="2" charset="0"/>
                <a:ea typeface="Calibri" panose="020F0502020204030204" pitchFamily="34" charset="0"/>
              </a:rPr>
              <a:t> and </a:t>
            </a:r>
            <a:r>
              <a:rPr lang="en-US" sz="2200" b="1" dirty="0">
                <a:effectLst/>
                <a:latin typeface="Segoe UI Variable Text" pitchFamily="2" charset="0"/>
                <a:ea typeface="Calibri" panose="020F0502020204030204" pitchFamily="34" charset="0"/>
              </a:rPr>
              <a:t>famous</a:t>
            </a:r>
            <a:r>
              <a:rPr lang="en-US" sz="2200" dirty="0">
                <a:effectLst/>
                <a:latin typeface="Segoe UI Variable Text" pitchFamily="2" charset="0"/>
                <a:ea typeface="Calibri" panose="020F0502020204030204" pitchFamily="34" charset="0"/>
              </a:rPr>
              <a:t> and </a:t>
            </a:r>
            <a:r>
              <a:rPr lang="en-US" sz="2200" b="1" dirty="0">
                <a:effectLst/>
                <a:latin typeface="Segoe UI Variable Text" pitchFamily="2" charset="0"/>
                <a:ea typeface="Calibri" panose="020F0502020204030204" pitchFamily="34" charset="0"/>
              </a:rPr>
              <a:t>do everything they ever dreamed of</a:t>
            </a:r>
            <a:r>
              <a:rPr lang="en-US" sz="2200" dirty="0">
                <a:effectLst/>
                <a:latin typeface="Segoe UI Variable Text" pitchFamily="2" charset="0"/>
                <a:ea typeface="Calibri" panose="020F0502020204030204" pitchFamily="34" charset="0"/>
              </a:rPr>
              <a:t> so they can see that </a:t>
            </a:r>
            <a:r>
              <a:rPr lang="en-US" sz="2200" b="1" dirty="0">
                <a:effectLst/>
                <a:latin typeface="Segoe UI Variable Text" pitchFamily="2" charset="0"/>
                <a:ea typeface="Calibri" panose="020F0502020204030204" pitchFamily="34" charset="0"/>
              </a:rPr>
              <a:t>it’s not the answer</a:t>
            </a:r>
            <a:r>
              <a:rPr lang="en-US" sz="2200" dirty="0">
                <a:effectLst/>
                <a:latin typeface="Segoe UI Variable Text" pitchFamily="2" charset="0"/>
                <a:ea typeface="Calibri" panose="020F0502020204030204" pitchFamily="34" charset="0"/>
              </a:rPr>
              <a:t>.</a:t>
            </a:r>
            <a:endParaRPr lang="en-US" sz="2200" dirty="0">
              <a:latin typeface="Segoe UI Variable Text" pitchFamily="2" charset="0"/>
              <a:ea typeface="Calibri" panose="020F0502020204030204" pitchFamily="34" charset="0"/>
            </a:endParaRPr>
          </a:p>
          <a:p>
            <a:pPr lvl="1">
              <a:spcBef>
                <a:spcPts val="1800"/>
              </a:spcBef>
            </a:pPr>
            <a:r>
              <a:rPr lang="en-US" sz="2200" dirty="0">
                <a:latin typeface="Segoe UI Variable Text" pitchFamily="2" charset="0"/>
                <a:ea typeface="Calibri" panose="020F0502020204030204" pitchFamily="34" charset="0"/>
              </a:rPr>
              <a:t>It seems he has not yet found it.</a:t>
            </a:r>
            <a:endParaRPr lang="en-US" sz="2200" dirty="0">
              <a:latin typeface="Segoe UI Variable Tex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57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F71281A5-7C4D-69E5-3CA1-E5BE63716F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5" r="52327" b="2"/>
          <a:stretch/>
        </p:blipFill>
        <p:spPr bwMode="auto">
          <a:xfrm>
            <a:off x="1" y="10"/>
            <a:ext cx="248322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79" name="Straight Connector 3078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A62A3DB-B642-D4F5-9195-14EBB1E7D61E}"/>
              </a:ext>
            </a:extLst>
          </p:cNvPr>
          <p:cNvSpPr/>
          <p:nvPr/>
        </p:nvSpPr>
        <p:spPr>
          <a:xfrm>
            <a:off x="7739406" y="744718"/>
            <a:ext cx="1536569" cy="2545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65FDA-CC76-DD2F-B00C-B2BA1B3BC3E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856322" y="386500"/>
            <a:ext cx="8932266" cy="6089714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600">
                <a:latin typeface="Segoe UI Variable Text" pitchFamily="2" charset="0"/>
              </a:rPr>
              <a:t>This definition plays a significant role in whether we achieve satisfaction.</a:t>
            </a:r>
          </a:p>
          <a:p>
            <a:pPr>
              <a:spcBef>
                <a:spcPts val="1800"/>
              </a:spcBef>
            </a:pPr>
            <a:r>
              <a:rPr lang="en-US" sz="3600">
                <a:latin typeface="Segoe UI Variable Text" pitchFamily="2" charset="0"/>
              </a:rPr>
              <a:t>Biblical arguments and evidence</a:t>
            </a:r>
          </a:p>
          <a:p>
            <a:pPr lvl="1">
              <a:spcBef>
                <a:spcPts val="1800"/>
              </a:spcBef>
            </a:pPr>
            <a:r>
              <a:rPr lang="en-US" sz="2800" b="1">
                <a:latin typeface="Segoe UI Variable Text" pitchFamily="2" charset="0"/>
              </a:rPr>
              <a:t>Jesus</a:t>
            </a:r>
            <a:r>
              <a:rPr lang="en-US" sz="2800">
                <a:latin typeface="Segoe UI Variable Text" pitchFamily="2" charset="0"/>
              </a:rPr>
              <a:t> – Money and possessions are easily lost, will perish, and cannot satisfy – Mt. 6:19-20; Jn. 6:26-27; Lk. 12:15</a:t>
            </a:r>
          </a:p>
          <a:p>
            <a:pPr lvl="1">
              <a:spcBef>
                <a:spcPts val="1800"/>
              </a:spcBef>
            </a:pPr>
            <a:r>
              <a:rPr lang="en-US" sz="2800" b="1">
                <a:latin typeface="Segoe UI Variable Text" pitchFamily="2" charset="0"/>
              </a:rPr>
              <a:t>Holy Spirit </a:t>
            </a:r>
            <a:r>
              <a:rPr lang="en-US" sz="2800">
                <a:latin typeface="Segoe UI Variable Text" pitchFamily="2" charset="0"/>
              </a:rPr>
              <a:t>– Warns of the peril of a materialistic path – 1 Jn. 2:15-17; 1 Tim. 6:6-12</a:t>
            </a:r>
          </a:p>
        </p:txBody>
      </p:sp>
      <p:pic>
        <p:nvPicPr>
          <p:cNvPr id="6" name="Picture 10" descr="compass - Kids | Britannica Kids | Homework Help">
            <a:extLst>
              <a:ext uri="{FF2B5EF4-FFF2-40B4-BE49-F238E27FC236}">
                <a16:creationId xmlns:a16="http://schemas.microsoft.com/office/drawing/2014/main" id="{D95C5895-E85D-A29D-9C11-39C9D43F04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0" t="17220" r="15317" b="23887"/>
          <a:stretch/>
        </p:blipFill>
        <p:spPr bwMode="auto">
          <a:xfrm>
            <a:off x="-1" y="0"/>
            <a:ext cx="1395649" cy="1541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0D055D-AE32-78A3-F2AE-EC2B330F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575345"/>
            <a:ext cx="2483224" cy="17073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290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Being persuaded by the evidence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F82E1B-C3BE-9E77-7EAF-7AC041AA77C1}"/>
              </a:ext>
            </a:extLst>
          </p:cNvPr>
          <p:cNvSpPr txBox="1"/>
          <p:nvPr/>
        </p:nvSpPr>
        <p:spPr>
          <a:xfrm>
            <a:off x="1" y="6396325"/>
            <a:ext cx="2483224" cy="46166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Satisfaction</a:t>
            </a:r>
            <a:endParaRPr lang="en-US" sz="2000" b="1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5139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D055D-AE32-78A3-F2AE-EC2B330F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776" y="345687"/>
            <a:ext cx="9748023" cy="829236"/>
          </a:xfrm>
        </p:spPr>
        <p:txBody>
          <a:bodyPr/>
          <a:lstStyle/>
          <a:p>
            <a:pPr algn="l"/>
            <a:r>
              <a:rPr lang="en-US" sz="3600" b="1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fame?</a:t>
            </a:r>
            <a:endParaRPr lang="en-US" sz="3600" b="1">
              <a:solidFill>
                <a:schemeClr val="accent5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6FC95B-F52C-40F3-1111-88AD92EB3B96}"/>
              </a:ext>
            </a:extLst>
          </p:cNvPr>
          <p:cNvSpPr/>
          <p:nvPr/>
        </p:nvSpPr>
        <p:spPr>
          <a:xfrm>
            <a:off x="0" y="1283891"/>
            <a:ext cx="12192000" cy="5061993"/>
          </a:xfrm>
          <a:prstGeom prst="rect">
            <a:avLst/>
          </a:prstGeom>
          <a:solidFill>
            <a:srgbClr val="B56D0B">
              <a:alpha val="588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65FDA-CC76-DD2F-B00C-B2BA1B3BC3E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48235" y="1594624"/>
            <a:ext cx="10905564" cy="4695504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3000" b="1">
                <a:latin typeface="Segoe UI Variable Text" pitchFamily="2" charset="0"/>
              </a:rPr>
              <a:t>Solomon</a:t>
            </a:r>
            <a:r>
              <a:rPr lang="en-US" sz="3000">
                <a:latin typeface="Segoe UI Variable Text" pitchFamily="2" charset="0"/>
              </a:rPr>
              <a:t> – King of Israel, possessor of exceptional wisdom, knowledge, riches, and honor – 2 Chron. 1:8-13</a:t>
            </a:r>
            <a:endParaRPr lang="en-US" sz="3000" b="1">
              <a:latin typeface="Segoe UI Variable Text" pitchFamily="2" charset="0"/>
            </a:endParaRPr>
          </a:p>
          <a:p>
            <a:pPr>
              <a:spcBef>
                <a:spcPts val="1800"/>
              </a:spcBef>
            </a:pPr>
            <a:r>
              <a:rPr lang="en-US" sz="3000">
                <a:latin typeface="Segoe UI Variable Text" pitchFamily="2" charset="0"/>
              </a:rPr>
              <a:t>He sought to enjoy all the things this world offers and judged them by his wisdom – Eccl. 2:1-10</a:t>
            </a:r>
            <a:endParaRPr lang="en-US" sz="3000" b="1">
              <a:latin typeface="Segoe UI Variable Text" pitchFamily="2" charset="0"/>
            </a:endParaRPr>
          </a:p>
          <a:p>
            <a:pPr>
              <a:spcBef>
                <a:spcPts val="1800"/>
              </a:spcBef>
            </a:pPr>
            <a:r>
              <a:rPr lang="en-US" sz="3000">
                <a:latin typeface="Segoe UI Variable Text" pitchFamily="2" charset="0"/>
              </a:rPr>
              <a:t>Did power, greatness, wealth, pleasure, etc., bring satisfaction?</a:t>
            </a:r>
            <a:endParaRPr lang="en-US">
              <a:latin typeface="Segoe UI Variable Text" pitchFamily="2" charset="0"/>
            </a:endParaRPr>
          </a:p>
          <a:p>
            <a:pPr lvl="1">
              <a:spcBef>
                <a:spcPts val="1800"/>
              </a:spcBef>
            </a:pPr>
            <a:r>
              <a:rPr lang="en-US">
                <a:latin typeface="Segoe UI Variable Text" pitchFamily="2" charset="0"/>
                <a:ea typeface="Calibri" panose="020F0502020204030204" pitchFamily="34" charset="0"/>
              </a:rPr>
              <a:t>It was all</a:t>
            </a:r>
            <a:r>
              <a:rPr lang="en-US">
                <a:effectLst/>
                <a:latin typeface="Segoe UI Variable Text" pitchFamily="2" charset="0"/>
                <a:ea typeface="Calibri" panose="020F0502020204030204" pitchFamily="34" charset="0"/>
              </a:rPr>
              <a:t> </a:t>
            </a:r>
            <a:r>
              <a:rPr lang="en-US" b="1">
                <a:effectLst/>
                <a:latin typeface="Segoe UI Variable Text" pitchFamily="2" charset="0"/>
                <a:ea typeface="Calibri" panose="020F0502020204030204" pitchFamily="34" charset="0"/>
              </a:rPr>
              <a:t>vanity</a:t>
            </a:r>
            <a:r>
              <a:rPr lang="en-US">
                <a:effectLst/>
                <a:latin typeface="Segoe UI Variable Text" pitchFamily="2" charset="0"/>
                <a:ea typeface="Calibri" panose="020F0502020204030204" pitchFamily="34" charset="0"/>
              </a:rPr>
              <a:t>—</a:t>
            </a:r>
            <a:r>
              <a:rPr lang="en-US">
                <a:latin typeface="Segoe UI Variable Text" pitchFamily="2" charset="0"/>
                <a:ea typeface="Calibri" panose="020F0502020204030204" pitchFamily="34" charset="0"/>
              </a:rPr>
              <a:t>it does</a:t>
            </a:r>
            <a:r>
              <a:rPr lang="en-US">
                <a:effectLst/>
                <a:latin typeface="Segoe UI Variable Text" pitchFamily="2" charset="0"/>
                <a:ea typeface="Calibri" panose="020F0502020204030204" pitchFamily="34" charset="0"/>
              </a:rPr>
              <a:t> not satisfy – Eccl. 2:11; 5:10; 6:7; Prov. 27:20</a:t>
            </a:r>
            <a:endParaRPr lang="en-US">
              <a:latin typeface="Segoe UI Variable Text" pitchFamily="2" charset="0"/>
              <a:ea typeface="Calibri" panose="020F0502020204030204" pitchFamily="34" charset="0"/>
            </a:endParaRPr>
          </a:p>
          <a:p>
            <a:pPr lvl="1">
              <a:spcBef>
                <a:spcPts val="1800"/>
              </a:spcBef>
            </a:pPr>
            <a:r>
              <a:rPr lang="en-US">
                <a:latin typeface="Segoe UI Variable Text" pitchFamily="2" charset="0"/>
                <a:ea typeface="Calibri" panose="020F0502020204030204" pitchFamily="34" charset="0"/>
              </a:rPr>
              <a:t>Man’s </a:t>
            </a:r>
            <a:r>
              <a:rPr lang="en-US" b="1">
                <a:latin typeface="Segoe UI Variable Text" pitchFamily="2" charset="0"/>
                <a:ea typeface="Calibri" panose="020F0502020204030204" pitchFamily="34" charset="0"/>
              </a:rPr>
              <a:t>only worthy pursuit </a:t>
            </a:r>
            <a:r>
              <a:rPr lang="en-US">
                <a:latin typeface="Segoe UI Variable Text" pitchFamily="2" charset="0"/>
                <a:ea typeface="Calibri" panose="020F0502020204030204" pitchFamily="34" charset="0"/>
              </a:rPr>
              <a:t>for life and satisfaction </a:t>
            </a:r>
            <a:r>
              <a:rPr lang="en-US" b="1">
                <a:latin typeface="Segoe UI Variable Text" pitchFamily="2" charset="0"/>
                <a:ea typeface="Calibri" panose="020F0502020204030204" pitchFamily="34" charset="0"/>
              </a:rPr>
              <a:t>is God </a:t>
            </a:r>
            <a:r>
              <a:rPr lang="en-US">
                <a:latin typeface="Segoe UI Variable Text" pitchFamily="2" charset="0"/>
                <a:ea typeface="Calibri" panose="020F0502020204030204" pitchFamily="34" charset="0"/>
              </a:rPr>
              <a:t>– Eccl. 12:13-14</a:t>
            </a:r>
            <a:endParaRPr lang="en-US">
              <a:latin typeface="Segoe UI Variable Text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858F30-5B8E-168E-F764-ECD4F8D525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09" b="49999"/>
          <a:stretch/>
        </p:blipFill>
        <p:spPr bwMode="auto">
          <a:xfrm>
            <a:off x="0" y="6290128"/>
            <a:ext cx="12192000" cy="56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compass - Kids | Britannica Kids | Homework Help">
            <a:extLst>
              <a:ext uri="{FF2B5EF4-FFF2-40B4-BE49-F238E27FC236}">
                <a16:creationId xmlns:a16="http://schemas.microsoft.com/office/drawing/2014/main" id="{D95C5895-E85D-A29D-9C11-39C9D43F04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0" t="17220" r="15317" b="23887"/>
          <a:stretch/>
        </p:blipFill>
        <p:spPr bwMode="auto">
          <a:xfrm>
            <a:off x="0" y="0"/>
            <a:ext cx="1111624" cy="122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3888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F71281A5-7C4D-69E5-3CA1-E5BE63716F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5" r="52327" b="2"/>
          <a:stretch/>
        </p:blipFill>
        <p:spPr bwMode="auto">
          <a:xfrm>
            <a:off x="1" y="10"/>
            <a:ext cx="248322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79" name="Straight Connector 3078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A62A3DB-B642-D4F5-9195-14EBB1E7D61E}"/>
              </a:ext>
            </a:extLst>
          </p:cNvPr>
          <p:cNvSpPr/>
          <p:nvPr/>
        </p:nvSpPr>
        <p:spPr>
          <a:xfrm>
            <a:off x="7739406" y="744718"/>
            <a:ext cx="1536569" cy="2545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65FDA-CC76-DD2F-B00C-B2BA1B3BC3E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856322" y="386500"/>
            <a:ext cx="8932266" cy="6089714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600">
                <a:latin typeface="Segoe UI Variable Text" pitchFamily="2" charset="0"/>
              </a:rPr>
              <a:t>Satisfaction in Christ has nothing to do with our being “paid in full.”</a:t>
            </a:r>
          </a:p>
          <a:p>
            <a:pPr lvl="1">
              <a:spcBef>
                <a:spcPts val="1800"/>
              </a:spcBef>
            </a:pPr>
            <a:r>
              <a:rPr lang="en-US">
                <a:latin typeface="Segoe UI Variable Text" pitchFamily="2" charset="0"/>
              </a:rPr>
              <a:t>What God provides is a gift – Isa. 55:1-3; Rev. 12:6-7; Rom. 3:23-24</a:t>
            </a:r>
          </a:p>
          <a:p>
            <a:pPr lvl="1">
              <a:spcBef>
                <a:spcPts val="1800"/>
              </a:spcBef>
            </a:pPr>
            <a:r>
              <a:rPr lang="en-US">
                <a:latin typeface="Segoe UI Variable Text" pitchFamily="2" charset="0"/>
              </a:rPr>
              <a:t>Though undeserved, God provides lasting fullness beyond measure – Psa. 16:11; Jn. 6:35; 8:12</a:t>
            </a:r>
          </a:p>
          <a:p>
            <a:pPr>
              <a:spcBef>
                <a:spcPts val="1800"/>
              </a:spcBef>
            </a:pPr>
            <a:r>
              <a:rPr lang="en-US" sz="3600">
                <a:latin typeface="Segoe UI Variable Text" pitchFamily="2" charset="0"/>
              </a:rPr>
              <a:t>If you seek money, wealth, and pleasure, you will be “paid in full.”</a:t>
            </a:r>
          </a:p>
          <a:p>
            <a:pPr lvl="1">
              <a:spcBef>
                <a:spcPts val="1800"/>
              </a:spcBef>
            </a:pPr>
            <a:r>
              <a:rPr lang="en-US">
                <a:latin typeface="Segoe UI Variable Text" pitchFamily="2" charset="0"/>
              </a:rPr>
              <a:t>Sin pays in “wages” – Rom. 6:21, 23</a:t>
            </a:r>
          </a:p>
          <a:p>
            <a:pPr lvl="1">
              <a:spcBef>
                <a:spcPts val="1800"/>
              </a:spcBef>
            </a:pPr>
            <a:r>
              <a:rPr lang="en-US">
                <a:latin typeface="Segoe UI Variable Text" pitchFamily="2" charset="0"/>
              </a:rPr>
              <a:t>You will receive “payment in full” – 2 Thess. 1:7-8; Rev. 21:8 </a:t>
            </a:r>
          </a:p>
        </p:txBody>
      </p:sp>
      <p:pic>
        <p:nvPicPr>
          <p:cNvPr id="6" name="Picture 10" descr="compass - Kids | Britannica Kids | Homework Help">
            <a:extLst>
              <a:ext uri="{FF2B5EF4-FFF2-40B4-BE49-F238E27FC236}">
                <a16:creationId xmlns:a16="http://schemas.microsoft.com/office/drawing/2014/main" id="{D95C5895-E85D-A29D-9C11-39C9D43F04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0" t="17220" r="15317" b="23887"/>
          <a:stretch/>
        </p:blipFill>
        <p:spPr bwMode="auto">
          <a:xfrm>
            <a:off x="-1" y="0"/>
            <a:ext cx="1395649" cy="1541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0D055D-AE32-78A3-F2AE-EC2B330F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955799"/>
            <a:ext cx="2483224" cy="9464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290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Being Pain in full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F82E1B-C3BE-9E77-7EAF-7AC041AA77C1}"/>
              </a:ext>
            </a:extLst>
          </p:cNvPr>
          <p:cNvSpPr txBox="1"/>
          <p:nvPr/>
        </p:nvSpPr>
        <p:spPr>
          <a:xfrm>
            <a:off x="1" y="6396325"/>
            <a:ext cx="2483224" cy="46166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Satisfaction</a:t>
            </a:r>
            <a:endParaRPr lang="en-US" sz="2000" b="1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417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Custom 87">
      <a:dk1>
        <a:srgbClr val="000000"/>
      </a:dk1>
      <a:lt1>
        <a:srgbClr val="FFFFFF"/>
      </a:lt1>
      <a:dk2>
        <a:srgbClr val="BBAA9C"/>
      </a:dk2>
      <a:lt2>
        <a:srgbClr val="E7E6E6"/>
      </a:lt2>
      <a:accent1>
        <a:srgbClr val="668A60"/>
      </a:accent1>
      <a:accent2>
        <a:srgbClr val="702128"/>
      </a:accent2>
      <a:accent3>
        <a:srgbClr val="46708C"/>
      </a:accent3>
      <a:accent4>
        <a:srgbClr val="BB2606"/>
      </a:accent4>
      <a:accent5>
        <a:srgbClr val="F1910F"/>
      </a:accent5>
      <a:accent6>
        <a:srgbClr val="FBD5AD"/>
      </a:accent6>
      <a:hlink>
        <a:srgbClr val="6F2127"/>
      </a:hlink>
      <a:folHlink>
        <a:srgbClr val="BB2606"/>
      </a:folHlink>
    </a:clrScheme>
    <a:fontScheme name="Custom 24">
      <a:majorFont>
        <a:latin typeface="Segoe UI Ligh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45300960_Win32.potx" id="{05C05B2A-1785-40C9-B8F7-D31D6D5CB380}" vid="{9F0EE0D9-7B27-432E-B851-47307B31DF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{05711534-8231-4D8D-B5BF-B78C9BCDC938}tf45300960_win32</Template>
  <TotalTime>0</TotalTime>
  <Words>703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Segoe UI</vt:lpstr>
      <vt:lpstr>Segoe UI Black</vt:lpstr>
      <vt:lpstr>Segoe UI Light</vt:lpstr>
      <vt:lpstr>Segoe UI Semibold</vt:lpstr>
      <vt:lpstr>Segoe UI Variable Text</vt:lpstr>
      <vt:lpstr>Office Theme</vt:lpstr>
      <vt:lpstr>Finding Satisfaction</vt:lpstr>
      <vt:lpstr>Satisfaction</vt:lpstr>
      <vt:lpstr>You Got What You wanted</vt:lpstr>
      <vt:lpstr>Fame?</vt:lpstr>
      <vt:lpstr>fame? </vt:lpstr>
      <vt:lpstr>Being persuaded by the evidence</vt:lpstr>
      <vt:lpstr>fame?</vt:lpstr>
      <vt:lpstr>Being Pain in full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Satisfaction</dc:title>
  <dc:creator>Rodney Pitts</dc:creator>
  <cp:lastModifiedBy>Rodney Pitts</cp:lastModifiedBy>
  <cp:revision>2</cp:revision>
  <dcterms:created xsi:type="dcterms:W3CDTF">2023-08-17T20:48:38Z</dcterms:created>
  <dcterms:modified xsi:type="dcterms:W3CDTF">2023-08-21T20:30:46Z</dcterms:modified>
</cp:coreProperties>
</file>