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notesMasterIdLst>
    <p:notesMasterId r:id="rId9"/>
  </p:notesMasterIdLst>
  <p:handoutMasterIdLst>
    <p:handoutMasterId r:id="rId10"/>
  </p:handoutMasterIdLst>
  <p:sldIdLst>
    <p:sldId id="281" r:id="rId5"/>
    <p:sldId id="355" r:id="rId6"/>
    <p:sldId id="364" r:id="rId7"/>
    <p:sldId id="3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B4750-5122-4CC2-9152-12A736135FAD}" v="400" dt="2023-07-30T12:43:27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38" y="28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>
              <a:effectLst/>
              <a:latin typeface="Segoe UI" panose="020B0502040204020203" pitchFamily="34" charset="0"/>
            </a:endParaRPr>
          </a:p>
          <a:p>
            <a:r>
              <a:rPr lang="en-US"/>
              <a:t>ID=d924773e-9a16-4d6d-9803-8cb819e99682
Recipe=</a:t>
            </a:r>
            <a:r>
              <a:rPr lang="en-US" err="1"/>
              <a:t>text_billboard</a:t>
            </a:r>
            <a:r>
              <a:rPr lang="en-US"/>
              <a:t>
Type=</a:t>
            </a:r>
            <a:r>
              <a:rPr lang="en-US" err="1"/>
              <a:t>TextOnly</a:t>
            </a:r>
            <a:r>
              <a:rPr lang="en-US"/>
              <a:t>
Variant=0
</a:t>
            </a:r>
            <a:r>
              <a:rPr lang="en-US" err="1"/>
              <a:t>FamilyID</a:t>
            </a:r>
            <a:r>
              <a:rPr lang="en-US"/>
              <a:t>=</a:t>
            </a:r>
            <a:r>
              <a:rPr lang="en-US" err="1"/>
              <a:t>AccentBoxWalbaum_Zero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1D036F2A-1967-5215-779A-EF120C1E8862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98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22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455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923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E740907-CDCF-1AB8-74A5-70533790D4BA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5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3D6FE03-3E91-4230-A12D-CF5FF641DFA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A12D9-FAC0-2091-3C07-F7CC0362F76A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2CFAB-898A-6C86-2144-D0B4F0F001B5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095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6616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00581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14838DB-F6EC-3B75-F0DB-90C99FB31249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3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9/4/20XX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9/4/20XX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9/4/20XX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31" r:id="rId13"/>
    <p:sldLayoutId id="2147483736" r:id="rId14"/>
    <p:sldLayoutId id="2147483733" r:id="rId15"/>
    <p:sldLayoutId id="2147483734" r:id="rId16"/>
    <p:sldLayoutId id="2147483735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71C33C-2471-209A-451E-DF4643C423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4773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1581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 Churches vs. the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600574"/>
            <a:ext cx="6801612" cy="9918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Biblical Authority Pt. 2 –  Church Views</a:t>
            </a:r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View</a:t>
            </a:r>
            <a:r>
              <a:rPr lang="en-US" sz="2400"/>
              <a:t> – 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The </a:t>
            </a:r>
            <a:r>
              <a:rPr lang="en-US" sz="2400" noProof="0"/>
              <a:t>S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criptures are 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profitable</a:t>
            </a:r>
            <a:r>
              <a:rPr lang="en-US" sz="2400"/>
              <a:t> but </a:t>
            </a:r>
            <a:r>
              <a:rPr lang="en-US" sz="2400" b="1"/>
              <a:t>not sufficient</a:t>
            </a:r>
            <a:endParaRPr kumimoji="0" lang="en-US" sz="2400" b="1" u="none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sz="2400" i="1"/>
              <a:t>“</a:t>
            </a:r>
            <a:r>
              <a:rPr lang="en-US" sz="2400"/>
              <a:t>Many claim that 2 Timothy 3:16–17 claims Scripture is sufficient as a rule of faith. But an examination of the verse in context shows that it doesn’t claim that at all; </a:t>
            </a:r>
            <a:r>
              <a:rPr lang="en-US" sz="2400" b="1"/>
              <a:t>it only claims Scripture is “profitable” </a:t>
            </a:r>
            <a:r>
              <a:rPr lang="en-US" sz="2400"/>
              <a:t>(Greek: </a:t>
            </a:r>
            <a:r>
              <a:rPr lang="en-US" sz="2400" err="1"/>
              <a:t>ophelimos</a:t>
            </a:r>
            <a:r>
              <a:rPr lang="en-US" sz="2400"/>
              <a:t>) that is, </a:t>
            </a:r>
            <a:r>
              <a:rPr lang="en-US" sz="2400" b="1"/>
              <a:t>helpful</a:t>
            </a:r>
            <a:r>
              <a:rPr lang="en-US" sz="2400"/>
              <a:t>. Many things can be profitable for moving one toward a goal, without being sufficient in getting one to the goal. Notice that </a:t>
            </a:r>
            <a:r>
              <a:rPr lang="en-US" sz="2400" b="1"/>
              <a:t>the passage nowhere even hints that Scripture is “sufficient”</a:t>
            </a:r>
            <a:r>
              <a:rPr lang="en-US" sz="2400"/>
              <a:t>—which is, of course, exactly what Protestants think the passage means.” (www.catholic.com/tract/whats-your-authority)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2400"/>
              <a:t>Paul exhorted Timothy to follow the </a:t>
            </a:r>
            <a:r>
              <a:rPr lang="en-US" sz="2400" b="1"/>
              <a:t>pattern</a:t>
            </a:r>
            <a:r>
              <a:rPr lang="en-US" sz="2400"/>
              <a:t> of </a:t>
            </a:r>
            <a:r>
              <a:rPr lang="en-US" sz="2400" b="1"/>
              <a:t>oral tradition </a:t>
            </a:r>
            <a:r>
              <a:rPr lang="en-US" sz="2400"/>
              <a:t>received from Him and only after that is Scripture said to be “profitable.”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2585" y="2828834"/>
            <a:ext cx="264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+mj-lt"/>
              </a:rPr>
              <a:t>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The </a:t>
            </a:r>
            <a:r>
              <a:rPr lang="en-US" sz="2400" noProof="0"/>
              <a:t>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criptures are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profitable</a:t>
            </a:r>
            <a:r>
              <a:rPr lang="en-US" sz="2400"/>
              <a:t> but </a:t>
            </a:r>
            <a:r>
              <a:rPr lang="en-US" sz="2400" b="1"/>
              <a:t>insufficient</a:t>
            </a:r>
            <a:r>
              <a:rPr lang="en-US" sz="2400"/>
              <a:t> to lead Christians in their service to God.</a:t>
            </a:r>
            <a:endParaRPr kumimoji="0" lang="en-US" sz="2400" b="1" i="0" u="none" strike="noStrike" kern="1200" cap="none" spc="0" normalizeH="0" noProof="0">
              <a:ln>
                <a:noFill/>
              </a:ln>
              <a:effectLst/>
              <a:uLnTx/>
              <a:uFillTx/>
            </a:endParaRPr>
          </a:p>
          <a:p>
            <a:pPr lvl="0">
              <a:spcBef>
                <a:spcPts val="1800"/>
              </a:spcBef>
              <a:defRPr/>
            </a:pPr>
            <a:r>
              <a:rPr lang="en-US" sz="2400"/>
              <a:t>We need further teaching in the form of </a:t>
            </a:r>
            <a:r>
              <a:rPr lang="en-US" sz="2400" b="1"/>
              <a:t>oral tradition </a:t>
            </a:r>
            <a:r>
              <a:rPr lang="en-US" sz="2400"/>
              <a:t>that </a:t>
            </a:r>
            <a:r>
              <a:rPr lang="en-US" sz="2400" b="1"/>
              <a:t>has not been recorded in Scripture</a:t>
            </a:r>
            <a:r>
              <a:rPr lang="en-US" sz="2400"/>
              <a:t>.</a:t>
            </a:r>
          </a:p>
          <a:p>
            <a:pPr lvl="0">
              <a:spcBef>
                <a:spcPts val="1800"/>
              </a:spcBef>
              <a:defRPr/>
            </a:pPr>
            <a:r>
              <a:rPr lang="en-US" sz="2400"/>
              <a:t>The oral tradition we need is </a:t>
            </a:r>
            <a:r>
              <a:rPr lang="en-US" sz="2400" b="1"/>
              <a:t>provided by the Catholic Church</a:t>
            </a:r>
            <a:r>
              <a:rPr lang="en-US" sz="2400"/>
              <a:t>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19647" y="2551836"/>
            <a:ext cx="2641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+mj-lt"/>
              </a:rPr>
              <a:t>Catholic Church Believes</a:t>
            </a:r>
          </a:p>
        </p:txBody>
      </p:sp>
    </p:spTree>
    <p:extLst>
      <p:ext uri="{BB962C8B-B14F-4D97-AF65-F5344CB8AC3E}">
        <p14:creationId xmlns:p14="http://schemas.microsoft.com/office/powerpoint/2010/main" val="3177015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7B51E2-3E4F-6812-EE91-48DDECC96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D8FE-F06F-EEC6-3C19-E026CF789390}"/>
              </a:ext>
            </a:extLst>
          </p:cNvPr>
          <p:cNvSpPr/>
          <p:nvPr/>
        </p:nvSpPr>
        <p:spPr>
          <a:xfrm>
            <a:off x="0" y="1900646"/>
            <a:ext cx="12192000" cy="30567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2D602D-4268-10D8-F055-F76827EB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6CF870-DFC1-C758-F495-DC4EF8E1F316}"/>
              </a:ext>
            </a:extLst>
          </p:cNvPr>
          <p:cNvSpPr/>
          <p:nvPr/>
        </p:nvSpPr>
        <p:spPr>
          <a:xfrm>
            <a:off x="2859740" y="367104"/>
            <a:ext cx="8994358" cy="612379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686D08-AE2B-8EF5-7D5B-5FE079A4EA2F}"/>
              </a:ext>
            </a:extLst>
          </p:cNvPr>
          <p:cNvSpPr txBox="1">
            <a:spLocks/>
          </p:cNvSpPr>
          <p:nvPr/>
        </p:nvSpPr>
        <p:spPr>
          <a:xfrm>
            <a:off x="3036132" y="544978"/>
            <a:ext cx="8726101" cy="5768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/>
              <a:t>Believes t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he </a:t>
            </a:r>
            <a:r>
              <a:rPr lang="en-US" sz="2600" noProof="0"/>
              <a:t>S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criptures are both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profitable</a:t>
            </a:r>
            <a:r>
              <a:rPr lang="en-US" sz="2600"/>
              <a:t> and </a:t>
            </a:r>
            <a:r>
              <a:rPr lang="en-US" sz="2600" b="1"/>
              <a:t>sufficient – 2 Timothy 3:16-17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/>
              <a:t>Scripture is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profitable</a:t>
            </a:r>
            <a:r>
              <a:rPr lang="en-US" sz="2200"/>
              <a:t> for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teaching</a:t>
            </a:r>
            <a:r>
              <a:rPr lang="en-US" sz="2200"/>
              <a:t>,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reproof</a:t>
            </a:r>
            <a:r>
              <a:rPr lang="en-US" sz="2200"/>
              <a:t>,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correction</a:t>
            </a:r>
            <a:r>
              <a:rPr lang="en-US" sz="2200"/>
              <a:t>, and for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training in righteousness</a:t>
            </a:r>
            <a:r>
              <a:rPr lang="en-US" sz="2200"/>
              <a:t> – 1 Tim. 4:8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 b="1"/>
              <a:t>Using inspired Scripture </a:t>
            </a:r>
            <a:r>
              <a:rPr lang="en-US" sz="2200"/>
              <a:t>for teaching, reproving, etc.,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results</a:t>
            </a:r>
            <a:r>
              <a:rPr lang="en-US" sz="2200"/>
              <a:t> in Christians being made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complete </a:t>
            </a:r>
            <a:r>
              <a:rPr lang="en-US" sz="2200"/>
              <a:t>[capable, proficient, adequate] and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equipped</a:t>
            </a:r>
            <a:r>
              <a:rPr lang="en-US" sz="2200"/>
              <a:t> [fully, thoroughly]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200"/>
              <a:t>for </a:t>
            </a:r>
            <a:r>
              <a:rPr lang="en-US" sz="2200">
                <a:solidFill>
                  <a:schemeClr val="accent2">
                    <a:lumMod val="75000"/>
                  </a:schemeClr>
                </a:solidFill>
              </a:rPr>
              <a:t>every good work</a:t>
            </a:r>
            <a:r>
              <a:rPr lang="en-US" sz="2200"/>
              <a:t>.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200"/>
              <a:t>If inspired Scripture is insufficient, how could it do these things? </a:t>
            </a:r>
          </a:p>
          <a:p>
            <a:pPr>
              <a:spcBef>
                <a:spcPts val="1800"/>
              </a:spcBef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Rejects</a:t>
            </a:r>
            <a:r>
              <a:rPr lang="en-US" sz="2600" noProof="0"/>
              <a:t> </a:t>
            </a:r>
            <a:r>
              <a:rPr lang="en-US" sz="2600"/>
              <a:t>idea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 that we are missing needed oral teaching from the apostles</a:t>
            </a:r>
            <a:r>
              <a:rPr lang="en-US" sz="2600"/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lang="en-US" sz="2600"/>
              <a:t>2 Tim. 3:16-17;  Eph. 3:1-5; 1:7-10; 3:8-12;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</a:rPr>
              <a:t>Titus 3:1-2; 2 Pet. </a:t>
            </a:r>
            <a:r>
              <a:rPr lang="en-US" sz="2600"/>
              <a:t>1:12-15; Jude 3-5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B3A94-2440-5030-5212-52856EE9B080}"/>
              </a:ext>
            </a:extLst>
          </p:cNvPr>
          <p:cNvSpPr txBox="1"/>
          <p:nvPr/>
        </p:nvSpPr>
        <p:spPr>
          <a:xfrm>
            <a:off x="-12585" y="2828834"/>
            <a:ext cx="264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>
                <a:solidFill>
                  <a:schemeClr val="bg1">
                    <a:lumMod val="95000"/>
                  </a:schemeClr>
                </a:solidFill>
                <a:latin typeface="+mj-lt"/>
              </a:rPr>
              <a:t>The Church</a:t>
            </a:r>
          </a:p>
        </p:txBody>
      </p:sp>
    </p:spTree>
    <p:extLst>
      <p:ext uri="{BB962C8B-B14F-4D97-AF65-F5344CB8AC3E}">
        <p14:creationId xmlns:p14="http://schemas.microsoft.com/office/powerpoint/2010/main" val="29195647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D7697-8E53-4EA8-8CBB-9C19575257BF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352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Segoe UI</vt:lpstr>
      <vt:lpstr>Parcel</vt:lpstr>
      <vt:lpstr>The Churches vs. the Church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Faith of Abraham</dc:title>
  <dc:creator>Rodney Pitts</dc:creator>
  <cp:lastModifiedBy>Rodney Pitts</cp:lastModifiedBy>
  <cp:revision>1</cp:revision>
  <dcterms:created xsi:type="dcterms:W3CDTF">2023-04-20T17:32:42Z</dcterms:created>
  <dcterms:modified xsi:type="dcterms:W3CDTF">2023-07-31T13:53:32Z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